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7" r:id="rId29"/>
    <p:sldId id="282" r:id="rId30"/>
    <p:sldId id="283" r:id="rId31"/>
    <p:sldId id="284" r:id="rId32"/>
    <p:sldId id="285" r:id="rId33"/>
  </p:sldIdLst>
  <p:sldSz cx="14630400" cy="8229600"/>
  <p:notesSz cx="8229600" cy="14630400"/>
  <p:embeddedFontLst>
    <p:embeddedFont>
      <p:font typeface="Roboto Bold" panose="02000000000000000000" pitchFamily="2" charset="0"/>
      <p:bold r:id="rId35"/>
    </p:embeddedFont>
    <p:embeddedFont>
      <p:font typeface="Consolas" panose="020B0609020204030204" pitchFamily="49" charset="0"/>
      <p:regular r:id="rId36"/>
      <p:bold r:id="rId37"/>
      <p:italic r:id="rId38"/>
      <p:boldItalic r:id="rId39"/>
    </p:embeddedFont>
    <p:embeddedFont>
      <p:font typeface="IBM Plex Sans Medium" panose="020B0603050203000203" pitchFamily="34" charset="0"/>
      <p:regular r:id="rId40"/>
    </p:embeddedFont>
    <p:embeddedFont>
      <p:font typeface="Roboto" panose="02000000000000000000" pitchFamily="2" charset="0"/>
      <p:regular r:id="rId41"/>
      <p:bold r:id="rId42"/>
    </p:embeddedFont>
    <p:embeddedFont>
      <p:font typeface="Roboto Medium" panose="02000000000000000000" pitchFamily="2" charset="0"/>
      <p:regular r:id="rId43"/>
      <p: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5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31.xml"/><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85092"/>
            <a:ext cx="6758345"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HTML &amp; HTML5 Essentials</a:t>
            </a:r>
            <a:endParaRPr lang="en-US" sz="4450" dirty="0"/>
          </a:p>
        </p:txBody>
      </p:sp>
      <p:sp>
        <p:nvSpPr>
          <p:cNvPr id="4" name="Text 1"/>
          <p:cNvSpPr/>
          <p:nvPr/>
        </p:nvSpPr>
        <p:spPr>
          <a:xfrm>
            <a:off x="6280190" y="273403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Welcome to HTML &amp; HTML5 Essentials, your comprehensive guide to understanding the fundamental building blocks of the web. This presentation will take you through everything you need to know about HTML, from basic structure to semantic elements, helping you build well-structured, accessible web pages.</a:t>
            </a:r>
            <a:endParaRPr lang="en-US" sz="1750" dirty="0"/>
          </a:p>
        </p:txBody>
      </p:sp>
      <p:sp>
        <p:nvSpPr>
          <p:cNvPr id="5" name="Text 2"/>
          <p:cNvSpPr/>
          <p:nvPr/>
        </p:nvSpPr>
        <p:spPr>
          <a:xfrm>
            <a:off x="62801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Whether you're a complete beginner or looking to refresh your knowledge, we'll cover all the essential tags, elements, and best practices that form the foundation of modern web development.</a:t>
            </a:r>
            <a:endParaRPr lang="en-US" sz="1750" dirty="0"/>
          </a:p>
        </p:txBody>
      </p:sp>
      <p:sp>
        <p:nvSpPr>
          <p:cNvPr id="6" name="Shape 3"/>
          <p:cNvSpPr/>
          <p:nvPr/>
        </p:nvSpPr>
        <p:spPr>
          <a:xfrm>
            <a:off x="6280190" y="6164461"/>
            <a:ext cx="362903" cy="362903"/>
          </a:xfrm>
          <a:prstGeom prst="roundRect">
            <a:avLst>
              <a:gd name="adj" fmla="val 25194296"/>
            </a:avLst>
          </a:prstGeom>
          <a:solidFill>
            <a:srgbClr val="46B1CD"/>
          </a:solidFill>
          <a:ln w="7620">
            <a:solidFill>
              <a:srgbClr val="4D4D51"/>
            </a:solidFill>
            <a:prstDash val="solid"/>
          </a:ln>
        </p:spPr>
        <p:txBody>
          <a:bodyPr/>
          <a:lstStyle/>
          <a:p>
            <a:endParaRPr lang="en-NZ"/>
          </a:p>
        </p:txBody>
      </p:sp>
      <p:sp>
        <p:nvSpPr>
          <p:cNvPr id="7" name="Text 4"/>
          <p:cNvSpPr/>
          <p:nvPr/>
        </p:nvSpPr>
        <p:spPr>
          <a:xfrm>
            <a:off x="6395323" y="6297097"/>
            <a:ext cx="132636" cy="97512"/>
          </a:xfrm>
          <a:prstGeom prst="rect">
            <a:avLst/>
          </a:prstGeom>
          <a:noFill/>
          <a:ln/>
        </p:spPr>
        <p:txBody>
          <a:bodyPr wrap="none" lIns="0" tIns="0" rIns="0" bIns="0" rtlCol="0" anchor="t"/>
          <a:lstStyle/>
          <a:p>
            <a:pPr marL="0" indent="0" algn="ctr">
              <a:lnSpc>
                <a:spcPts val="750"/>
              </a:lnSpc>
              <a:buNone/>
            </a:pPr>
            <a:r>
              <a:rPr lang="en-US" sz="750" dirty="0">
                <a:solidFill>
                  <a:srgbClr val="4D4D51"/>
                </a:solidFill>
                <a:latin typeface="Roboto Medium" pitchFamily="34" charset="0"/>
                <a:ea typeface="Roboto Medium" pitchFamily="34" charset="-122"/>
                <a:cs typeface="Roboto Medium" pitchFamily="34" charset="-120"/>
              </a:rPr>
              <a:t>LW</a:t>
            </a:r>
            <a:endParaRPr lang="en-US" sz="750" dirty="0"/>
          </a:p>
        </p:txBody>
      </p:sp>
      <p:sp>
        <p:nvSpPr>
          <p:cNvPr id="8" name="Text 5"/>
          <p:cNvSpPr/>
          <p:nvPr/>
        </p:nvSpPr>
        <p:spPr>
          <a:xfrm>
            <a:off x="6756440" y="6147554"/>
            <a:ext cx="1857851" cy="396835"/>
          </a:xfrm>
          <a:prstGeom prst="rect">
            <a:avLst/>
          </a:prstGeom>
          <a:noFill/>
          <a:ln/>
        </p:spPr>
        <p:txBody>
          <a:bodyPr wrap="none" lIns="0" tIns="0" rIns="0" bIns="0" rtlCol="0" anchor="t"/>
          <a:lstStyle/>
          <a:p>
            <a:pPr marL="0" indent="0" algn="l">
              <a:lnSpc>
                <a:spcPts val="3100"/>
              </a:lnSpc>
              <a:buNone/>
            </a:pPr>
            <a:r>
              <a:rPr lang="en-US" sz="2200" b="1" dirty="0">
                <a:solidFill>
                  <a:srgbClr val="D4D4D1"/>
                </a:solidFill>
                <a:latin typeface="Roboto Bold" pitchFamily="34" charset="0"/>
                <a:ea typeface="Roboto Bold" pitchFamily="34" charset="-122"/>
                <a:cs typeface="Roboto Bold" pitchFamily="34" charset="-120"/>
              </a:rPr>
              <a:t>by Liang Wang</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3701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Meta Tags Explained</a:t>
            </a:r>
            <a:endParaRPr lang="en-US" sz="4450" dirty="0"/>
          </a:p>
        </p:txBody>
      </p:sp>
      <p:sp>
        <p:nvSpPr>
          <p:cNvPr id="3" name="Text 1"/>
          <p:cNvSpPr/>
          <p:nvPr/>
        </p:nvSpPr>
        <p:spPr>
          <a:xfrm>
            <a:off x="793790" y="31127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Character Encoding</a:t>
            </a:r>
            <a:endParaRPr lang="en-US" sz="2200" dirty="0"/>
          </a:p>
        </p:txBody>
      </p:sp>
      <p:sp>
        <p:nvSpPr>
          <p:cNvPr id="4" name="Text 2"/>
          <p:cNvSpPr/>
          <p:nvPr/>
        </p:nvSpPr>
        <p:spPr>
          <a:xfrm>
            <a:off x="793790" y="369391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&lt;meta charset="UTF-8" /&gt;</a:t>
            </a:r>
            <a:endParaRPr lang="en-US" sz="1750" dirty="0"/>
          </a:p>
        </p:txBody>
      </p:sp>
      <p:sp>
        <p:nvSpPr>
          <p:cNvPr id="5" name="Text 3"/>
          <p:cNvSpPr/>
          <p:nvPr/>
        </p:nvSpPr>
        <p:spPr>
          <a:xfrm>
            <a:off x="793790" y="426089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Defines the character encoding used in the page</a:t>
            </a:r>
            <a:endParaRPr lang="en-US" sz="1750" dirty="0"/>
          </a:p>
        </p:txBody>
      </p:sp>
      <p:sp>
        <p:nvSpPr>
          <p:cNvPr id="6" name="Text 4"/>
          <p:cNvSpPr/>
          <p:nvPr/>
        </p:nvSpPr>
        <p:spPr>
          <a:xfrm>
            <a:off x="793790" y="470308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UTF-8 is the most widely used character encoding</a:t>
            </a:r>
            <a:endParaRPr lang="en-US" sz="1750" dirty="0"/>
          </a:p>
        </p:txBody>
      </p:sp>
      <p:sp>
        <p:nvSpPr>
          <p:cNvPr id="7" name="Text 5"/>
          <p:cNvSpPr/>
          <p:nvPr/>
        </p:nvSpPr>
        <p:spPr>
          <a:xfrm>
            <a:off x="793790" y="514528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Ensures proper display of special characters</a:t>
            </a:r>
            <a:endParaRPr lang="en-US" sz="1750" dirty="0"/>
          </a:p>
        </p:txBody>
      </p:sp>
      <p:sp>
        <p:nvSpPr>
          <p:cNvPr id="8" name="Text 6"/>
          <p:cNvSpPr/>
          <p:nvPr/>
        </p:nvSpPr>
        <p:spPr>
          <a:xfrm>
            <a:off x="793790" y="558748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Omitting may cause incorrect character display</a:t>
            </a:r>
            <a:endParaRPr lang="en-US" sz="1750" dirty="0"/>
          </a:p>
        </p:txBody>
      </p:sp>
      <p:sp>
        <p:nvSpPr>
          <p:cNvPr id="9" name="Text 7"/>
          <p:cNvSpPr/>
          <p:nvPr/>
        </p:nvSpPr>
        <p:spPr>
          <a:xfrm>
            <a:off x="7599521" y="31127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Viewport Settings</a:t>
            </a:r>
            <a:endParaRPr lang="en-US" sz="2200" dirty="0"/>
          </a:p>
        </p:txBody>
      </p:sp>
      <p:sp>
        <p:nvSpPr>
          <p:cNvPr id="10" name="Text 8"/>
          <p:cNvSpPr/>
          <p:nvPr/>
        </p:nvSpPr>
        <p:spPr>
          <a:xfrm>
            <a:off x="7599521" y="3693914"/>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&lt;meta name="viewport" content="width=device-width, initial-scale=1.0" /&gt;</a:t>
            </a:r>
            <a:endParaRPr lang="en-US" sz="1750" dirty="0"/>
          </a:p>
        </p:txBody>
      </p:sp>
      <p:sp>
        <p:nvSpPr>
          <p:cNvPr id="11" name="Text 9"/>
          <p:cNvSpPr/>
          <p:nvPr/>
        </p:nvSpPr>
        <p:spPr>
          <a:xfrm>
            <a:off x="7599521" y="462379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Controls how a page displays on mobile devices</a:t>
            </a:r>
            <a:endParaRPr lang="en-US" sz="1750" dirty="0"/>
          </a:p>
        </p:txBody>
      </p:sp>
      <p:sp>
        <p:nvSpPr>
          <p:cNvPr id="12" name="Text 10"/>
          <p:cNvSpPr/>
          <p:nvPr/>
        </p:nvSpPr>
        <p:spPr>
          <a:xfrm>
            <a:off x="7599521" y="506599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width=device-width matches page width to screen width</a:t>
            </a:r>
            <a:endParaRPr lang="en-US" sz="1750" dirty="0"/>
          </a:p>
        </p:txBody>
      </p:sp>
      <p:sp>
        <p:nvSpPr>
          <p:cNvPr id="13" name="Text 11"/>
          <p:cNvSpPr/>
          <p:nvPr/>
        </p:nvSpPr>
        <p:spPr>
          <a:xfrm>
            <a:off x="7599521" y="550818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initial-scale=1.0 sets initial zoom level to 100%</a:t>
            </a:r>
            <a:endParaRPr lang="en-US" sz="1750" dirty="0"/>
          </a:p>
        </p:txBody>
      </p:sp>
      <p:sp>
        <p:nvSpPr>
          <p:cNvPr id="14" name="Text 12"/>
          <p:cNvSpPr/>
          <p:nvPr/>
        </p:nvSpPr>
        <p:spPr>
          <a:xfrm>
            <a:off x="7599521" y="595038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Essential for responsive web design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8519" y="771644"/>
            <a:ext cx="5472470" cy="680442"/>
          </a:xfrm>
          <a:prstGeom prst="rect">
            <a:avLst/>
          </a:prstGeom>
          <a:noFill/>
          <a:ln/>
        </p:spPr>
        <p:txBody>
          <a:bodyPr wrap="none" lIns="0" tIns="0" rIns="0" bIns="0" rtlCol="0" anchor="t"/>
          <a:lstStyle/>
          <a:p>
            <a:pPr marL="0" indent="0" algn="l">
              <a:lnSpc>
                <a:spcPts val="5350"/>
              </a:lnSpc>
              <a:buNone/>
            </a:pPr>
            <a:r>
              <a:rPr lang="en-US" sz="4250" dirty="0">
                <a:solidFill>
                  <a:srgbClr val="F3F3F2"/>
                </a:solidFill>
                <a:latin typeface="IBM Plex Sans Medium" pitchFamily="34" charset="0"/>
                <a:ea typeface="IBM Plex Sans Medium" pitchFamily="34" charset="-122"/>
                <a:cs typeface="IBM Plex Sans Medium" pitchFamily="34" charset="-120"/>
              </a:rPr>
              <a:t>Heading Tags in HTML</a:t>
            </a:r>
            <a:endParaRPr lang="en-US" sz="4250" dirty="0"/>
          </a:p>
        </p:txBody>
      </p:sp>
      <p:sp>
        <p:nvSpPr>
          <p:cNvPr id="4" name="Text 1"/>
          <p:cNvSpPr/>
          <p:nvPr/>
        </p:nvSpPr>
        <p:spPr>
          <a:xfrm>
            <a:off x="6248519" y="1778675"/>
            <a:ext cx="7619762" cy="1045131"/>
          </a:xfrm>
          <a:prstGeom prst="rect">
            <a:avLst/>
          </a:prstGeom>
          <a:noFill/>
          <a:ln/>
        </p:spPr>
        <p:txBody>
          <a:bodyPr wrap="squar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HTML heading tags define headings and subheadings in a web page. They help structure content, improve accessibility, and optimize for search engines (SEO).</a:t>
            </a:r>
            <a:endParaRPr lang="en-US" sz="1700" dirty="0"/>
          </a:p>
        </p:txBody>
      </p:sp>
      <p:sp>
        <p:nvSpPr>
          <p:cNvPr id="5" name="Shape 2"/>
          <p:cNvSpPr/>
          <p:nvPr/>
        </p:nvSpPr>
        <p:spPr>
          <a:xfrm>
            <a:off x="6248519" y="3068717"/>
            <a:ext cx="7619762" cy="4389120"/>
          </a:xfrm>
          <a:prstGeom prst="roundRect">
            <a:avLst>
              <a:gd name="adj" fmla="val 744"/>
            </a:avLst>
          </a:prstGeom>
          <a:noFill/>
          <a:ln w="7620">
            <a:solidFill>
              <a:srgbClr val="FFFFFF">
                <a:alpha val="24000"/>
              </a:srgbClr>
            </a:solidFill>
            <a:prstDash val="solid"/>
          </a:ln>
        </p:spPr>
        <p:txBody>
          <a:bodyPr/>
          <a:lstStyle/>
          <a:p>
            <a:endParaRPr lang="en-NZ"/>
          </a:p>
        </p:txBody>
      </p:sp>
      <p:sp>
        <p:nvSpPr>
          <p:cNvPr id="6" name="Shape 3"/>
          <p:cNvSpPr/>
          <p:nvPr/>
        </p:nvSpPr>
        <p:spPr>
          <a:xfrm>
            <a:off x="6256139" y="3076337"/>
            <a:ext cx="7604522" cy="624840"/>
          </a:xfrm>
          <a:prstGeom prst="rect">
            <a:avLst/>
          </a:prstGeom>
          <a:solidFill>
            <a:srgbClr val="FFFFFF">
              <a:alpha val="4000"/>
            </a:srgbClr>
          </a:solidFill>
          <a:ln/>
        </p:spPr>
        <p:txBody>
          <a:bodyPr/>
          <a:lstStyle/>
          <a:p>
            <a:endParaRPr lang="en-NZ"/>
          </a:p>
        </p:txBody>
      </p:sp>
      <p:sp>
        <p:nvSpPr>
          <p:cNvPr id="7" name="Text 4"/>
          <p:cNvSpPr/>
          <p:nvPr/>
        </p:nvSpPr>
        <p:spPr>
          <a:xfrm>
            <a:off x="6473785" y="321456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Tag</a:t>
            </a:r>
            <a:endParaRPr lang="en-US" sz="1700" dirty="0"/>
          </a:p>
        </p:txBody>
      </p:sp>
      <p:sp>
        <p:nvSpPr>
          <p:cNvPr id="8" name="Text 5"/>
          <p:cNvSpPr/>
          <p:nvPr/>
        </p:nvSpPr>
        <p:spPr>
          <a:xfrm>
            <a:off x="10279856" y="321456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Description</a:t>
            </a:r>
            <a:endParaRPr lang="en-US" sz="1700" dirty="0"/>
          </a:p>
        </p:txBody>
      </p:sp>
      <p:sp>
        <p:nvSpPr>
          <p:cNvPr id="9" name="Shape 6"/>
          <p:cNvSpPr/>
          <p:nvPr/>
        </p:nvSpPr>
        <p:spPr>
          <a:xfrm>
            <a:off x="6256139" y="3701177"/>
            <a:ext cx="7604522" cy="624840"/>
          </a:xfrm>
          <a:prstGeom prst="rect">
            <a:avLst/>
          </a:prstGeom>
          <a:solidFill>
            <a:srgbClr val="000000">
              <a:alpha val="4000"/>
            </a:srgbClr>
          </a:solidFill>
          <a:ln/>
        </p:spPr>
        <p:txBody>
          <a:bodyPr/>
          <a:lstStyle/>
          <a:p>
            <a:endParaRPr lang="en-NZ"/>
          </a:p>
        </p:txBody>
      </p:sp>
      <p:sp>
        <p:nvSpPr>
          <p:cNvPr id="10" name="Text 7"/>
          <p:cNvSpPr/>
          <p:nvPr/>
        </p:nvSpPr>
        <p:spPr>
          <a:xfrm>
            <a:off x="6473785" y="383940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&lt;h1&gt;</a:t>
            </a:r>
            <a:endParaRPr lang="en-US" sz="1700" dirty="0"/>
          </a:p>
        </p:txBody>
      </p:sp>
      <p:sp>
        <p:nvSpPr>
          <p:cNvPr id="11" name="Text 8"/>
          <p:cNvSpPr/>
          <p:nvPr/>
        </p:nvSpPr>
        <p:spPr>
          <a:xfrm>
            <a:off x="10279856" y="383940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Main heading (most important)</a:t>
            </a:r>
            <a:endParaRPr lang="en-US" sz="1700" dirty="0"/>
          </a:p>
        </p:txBody>
      </p:sp>
      <p:sp>
        <p:nvSpPr>
          <p:cNvPr id="12" name="Shape 9"/>
          <p:cNvSpPr/>
          <p:nvPr/>
        </p:nvSpPr>
        <p:spPr>
          <a:xfrm>
            <a:off x="6256139" y="4326017"/>
            <a:ext cx="7604522" cy="624840"/>
          </a:xfrm>
          <a:prstGeom prst="rect">
            <a:avLst/>
          </a:prstGeom>
          <a:solidFill>
            <a:srgbClr val="FFFFFF">
              <a:alpha val="4000"/>
            </a:srgbClr>
          </a:solidFill>
          <a:ln/>
        </p:spPr>
        <p:txBody>
          <a:bodyPr/>
          <a:lstStyle/>
          <a:p>
            <a:endParaRPr lang="en-NZ"/>
          </a:p>
        </p:txBody>
      </p:sp>
      <p:sp>
        <p:nvSpPr>
          <p:cNvPr id="13" name="Text 10"/>
          <p:cNvSpPr/>
          <p:nvPr/>
        </p:nvSpPr>
        <p:spPr>
          <a:xfrm>
            <a:off x="6473785" y="446424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&lt;h2&gt;</a:t>
            </a:r>
            <a:endParaRPr lang="en-US" sz="1700" dirty="0"/>
          </a:p>
        </p:txBody>
      </p:sp>
      <p:sp>
        <p:nvSpPr>
          <p:cNvPr id="14" name="Text 11"/>
          <p:cNvSpPr/>
          <p:nvPr/>
        </p:nvSpPr>
        <p:spPr>
          <a:xfrm>
            <a:off x="10279856" y="446424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Subheading</a:t>
            </a:r>
            <a:endParaRPr lang="en-US" sz="1700" dirty="0"/>
          </a:p>
        </p:txBody>
      </p:sp>
      <p:sp>
        <p:nvSpPr>
          <p:cNvPr id="15" name="Shape 12"/>
          <p:cNvSpPr/>
          <p:nvPr/>
        </p:nvSpPr>
        <p:spPr>
          <a:xfrm>
            <a:off x="6256139" y="4950857"/>
            <a:ext cx="7604522" cy="624840"/>
          </a:xfrm>
          <a:prstGeom prst="rect">
            <a:avLst/>
          </a:prstGeom>
          <a:solidFill>
            <a:srgbClr val="000000">
              <a:alpha val="4000"/>
            </a:srgbClr>
          </a:solidFill>
          <a:ln/>
        </p:spPr>
        <p:txBody>
          <a:bodyPr/>
          <a:lstStyle/>
          <a:p>
            <a:endParaRPr lang="en-NZ"/>
          </a:p>
        </p:txBody>
      </p:sp>
      <p:sp>
        <p:nvSpPr>
          <p:cNvPr id="16" name="Text 13"/>
          <p:cNvSpPr/>
          <p:nvPr/>
        </p:nvSpPr>
        <p:spPr>
          <a:xfrm>
            <a:off x="6473785" y="508908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&lt;h3&gt;</a:t>
            </a:r>
            <a:endParaRPr lang="en-US" sz="1700" dirty="0"/>
          </a:p>
        </p:txBody>
      </p:sp>
      <p:sp>
        <p:nvSpPr>
          <p:cNvPr id="17" name="Text 14"/>
          <p:cNvSpPr/>
          <p:nvPr/>
        </p:nvSpPr>
        <p:spPr>
          <a:xfrm>
            <a:off x="10279856" y="508908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Sub-subheading</a:t>
            </a:r>
            <a:endParaRPr lang="en-US" sz="1700" dirty="0"/>
          </a:p>
        </p:txBody>
      </p:sp>
      <p:sp>
        <p:nvSpPr>
          <p:cNvPr id="18" name="Shape 15"/>
          <p:cNvSpPr/>
          <p:nvPr/>
        </p:nvSpPr>
        <p:spPr>
          <a:xfrm>
            <a:off x="6256139" y="5575697"/>
            <a:ext cx="7604522" cy="624840"/>
          </a:xfrm>
          <a:prstGeom prst="rect">
            <a:avLst/>
          </a:prstGeom>
          <a:solidFill>
            <a:srgbClr val="FFFFFF">
              <a:alpha val="4000"/>
            </a:srgbClr>
          </a:solidFill>
          <a:ln/>
        </p:spPr>
        <p:txBody>
          <a:bodyPr/>
          <a:lstStyle/>
          <a:p>
            <a:endParaRPr lang="en-NZ"/>
          </a:p>
        </p:txBody>
      </p:sp>
      <p:sp>
        <p:nvSpPr>
          <p:cNvPr id="19" name="Text 16"/>
          <p:cNvSpPr/>
          <p:nvPr/>
        </p:nvSpPr>
        <p:spPr>
          <a:xfrm>
            <a:off x="6473785" y="571392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&lt;h4&gt;</a:t>
            </a:r>
            <a:endParaRPr lang="en-US" sz="1700" dirty="0"/>
          </a:p>
        </p:txBody>
      </p:sp>
      <p:sp>
        <p:nvSpPr>
          <p:cNvPr id="20" name="Text 17"/>
          <p:cNvSpPr/>
          <p:nvPr/>
        </p:nvSpPr>
        <p:spPr>
          <a:xfrm>
            <a:off x="10279856" y="571392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Smaller heading</a:t>
            </a:r>
            <a:endParaRPr lang="en-US" sz="1700" dirty="0"/>
          </a:p>
        </p:txBody>
      </p:sp>
      <p:sp>
        <p:nvSpPr>
          <p:cNvPr id="21" name="Shape 18"/>
          <p:cNvSpPr/>
          <p:nvPr/>
        </p:nvSpPr>
        <p:spPr>
          <a:xfrm>
            <a:off x="6256139" y="6200537"/>
            <a:ext cx="7604522" cy="624840"/>
          </a:xfrm>
          <a:prstGeom prst="rect">
            <a:avLst/>
          </a:prstGeom>
          <a:solidFill>
            <a:srgbClr val="000000">
              <a:alpha val="4000"/>
            </a:srgbClr>
          </a:solidFill>
          <a:ln/>
        </p:spPr>
        <p:txBody>
          <a:bodyPr/>
          <a:lstStyle/>
          <a:p>
            <a:endParaRPr lang="en-NZ"/>
          </a:p>
        </p:txBody>
      </p:sp>
      <p:sp>
        <p:nvSpPr>
          <p:cNvPr id="22" name="Text 19"/>
          <p:cNvSpPr/>
          <p:nvPr/>
        </p:nvSpPr>
        <p:spPr>
          <a:xfrm>
            <a:off x="6473785" y="633876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&lt;h5&gt;</a:t>
            </a:r>
            <a:endParaRPr lang="en-US" sz="1700" dirty="0"/>
          </a:p>
        </p:txBody>
      </p:sp>
      <p:sp>
        <p:nvSpPr>
          <p:cNvPr id="23" name="Text 20"/>
          <p:cNvSpPr/>
          <p:nvPr/>
        </p:nvSpPr>
        <p:spPr>
          <a:xfrm>
            <a:off x="10279856" y="633876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Even smaller heading</a:t>
            </a:r>
            <a:endParaRPr lang="en-US" sz="1700" dirty="0"/>
          </a:p>
        </p:txBody>
      </p:sp>
      <p:sp>
        <p:nvSpPr>
          <p:cNvPr id="24" name="Shape 21"/>
          <p:cNvSpPr/>
          <p:nvPr/>
        </p:nvSpPr>
        <p:spPr>
          <a:xfrm>
            <a:off x="6256139" y="6825377"/>
            <a:ext cx="7604522" cy="624840"/>
          </a:xfrm>
          <a:prstGeom prst="rect">
            <a:avLst/>
          </a:prstGeom>
          <a:solidFill>
            <a:srgbClr val="FFFFFF">
              <a:alpha val="4000"/>
            </a:srgbClr>
          </a:solidFill>
          <a:ln/>
        </p:spPr>
        <p:txBody>
          <a:bodyPr/>
          <a:lstStyle/>
          <a:p>
            <a:endParaRPr lang="en-NZ"/>
          </a:p>
        </p:txBody>
      </p:sp>
      <p:sp>
        <p:nvSpPr>
          <p:cNvPr id="25" name="Text 22"/>
          <p:cNvSpPr/>
          <p:nvPr/>
        </p:nvSpPr>
        <p:spPr>
          <a:xfrm>
            <a:off x="6473785" y="696360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&lt;h6&gt;</a:t>
            </a:r>
            <a:endParaRPr lang="en-US" sz="1700" dirty="0"/>
          </a:p>
        </p:txBody>
      </p:sp>
      <p:sp>
        <p:nvSpPr>
          <p:cNvPr id="26" name="Text 23"/>
          <p:cNvSpPr/>
          <p:nvPr/>
        </p:nvSpPr>
        <p:spPr>
          <a:xfrm>
            <a:off x="10279856" y="6963608"/>
            <a:ext cx="3363158" cy="348377"/>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Smallest heading (least important)</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43545" y="584240"/>
            <a:ext cx="5726549" cy="663893"/>
          </a:xfrm>
          <a:prstGeom prst="rect">
            <a:avLst/>
          </a:prstGeom>
          <a:noFill/>
          <a:ln/>
        </p:spPr>
        <p:txBody>
          <a:bodyPr wrap="none" lIns="0" tIns="0" rIns="0" bIns="0" rtlCol="0" anchor="t"/>
          <a:lstStyle/>
          <a:p>
            <a:pPr marL="0" indent="0" algn="l">
              <a:lnSpc>
                <a:spcPts val="5200"/>
              </a:lnSpc>
              <a:buNone/>
            </a:pPr>
            <a:r>
              <a:rPr lang="en-US" sz="4150" dirty="0">
                <a:solidFill>
                  <a:srgbClr val="F3F3F2"/>
                </a:solidFill>
                <a:latin typeface="IBM Plex Sans Medium" pitchFamily="34" charset="0"/>
                <a:ea typeface="IBM Plex Sans Medium" pitchFamily="34" charset="-122"/>
                <a:cs typeface="IBM Plex Sans Medium" pitchFamily="34" charset="-120"/>
              </a:rPr>
              <a:t>Heading Tags Hierarchy</a:t>
            </a:r>
            <a:endParaRPr lang="en-US" sz="4150" dirty="0"/>
          </a:p>
        </p:txBody>
      </p:sp>
      <p:pic>
        <p:nvPicPr>
          <p:cNvPr id="3" name="Image 0" descr="preencoded.png"/>
          <p:cNvPicPr>
            <a:picLocks noChangeAspect="1"/>
          </p:cNvPicPr>
          <p:nvPr/>
        </p:nvPicPr>
        <p:blipFill>
          <a:blip r:embed="rId3"/>
          <a:stretch>
            <a:fillRect/>
          </a:stretch>
        </p:blipFill>
        <p:spPr>
          <a:xfrm>
            <a:off x="3216116" y="1672947"/>
            <a:ext cx="1626394" cy="1223963"/>
          </a:xfrm>
          <a:prstGeom prst="rect">
            <a:avLst/>
          </a:prstGeom>
        </p:spPr>
      </p:pic>
      <p:pic>
        <p:nvPicPr>
          <p:cNvPr id="4" name="Image 1" descr="preencoded.png"/>
          <p:cNvPicPr>
            <a:picLocks noChangeAspect="1"/>
          </p:cNvPicPr>
          <p:nvPr/>
        </p:nvPicPr>
        <p:blipFill>
          <a:blip r:embed="rId4"/>
          <a:stretch>
            <a:fillRect/>
          </a:stretch>
        </p:blipFill>
        <p:spPr>
          <a:xfrm>
            <a:off x="3879890" y="2249924"/>
            <a:ext cx="298728" cy="373380"/>
          </a:xfrm>
          <a:prstGeom prst="rect">
            <a:avLst/>
          </a:prstGeom>
        </p:spPr>
      </p:pic>
      <p:sp>
        <p:nvSpPr>
          <p:cNvPr id="5" name="Text 1"/>
          <p:cNvSpPr/>
          <p:nvPr/>
        </p:nvSpPr>
        <p:spPr>
          <a:xfrm>
            <a:off x="5054918" y="1885355"/>
            <a:ext cx="1887260" cy="331946"/>
          </a:xfrm>
          <a:prstGeom prst="rect">
            <a:avLst/>
          </a:prstGeom>
          <a:noFill/>
          <a:ln/>
        </p:spPr>
        <p:txBody>
          <a:bodyPr wrap="none" lIns="0" tIns="0" rIns="0" bIns="0" rtlCol="0" anchor="t"/>
          <a:lstStyle/>
          <a:p>
            <a:pPr marL="0" indent="0" algn="l">
              <a:lnSpc>
                <a:spcPts val="2600"/>
              </a:lnSpc>
              <a:buNone/>
            </a:pPr>
            <a:r>
              <a:rPr lang="en-US" sz="2050" dirty="0">
                <a:solidFill>
                  <a:srgbClr val="D4D4D1"/>
                </a:solidFill>
                <a:latin typeface="IBM Plex Sans Medium" pitchFamily="34" charset="0"/>
                <a:ea typeface="IBM Plex Sans Medium" pitchFamily="34" charset="-122"/>
                <a:cs typeface="IBM Plex Sans Medium" pitchFamily="34" charset="-120"/>
              </a:rPr>
              <a:t>&lt;h1&gt; Main Title</a:t>
            </a:r>
            <a:endParaRPr lang="en-US" sz="2050" dirty="0"/>
          </a:p>
        </p:txBody>
      </p:sp>
      <p:sp>
        <p:nvSpPr>
          <p:cNvPr id="6" name="Text 2"/>
          <p:cNvSpPr/>
          <p:nvPr/>
        </p:nvSpPr>
        <p:spPr>
          <a:xfrm>
            <a:off x="5054918" y="2344698"/>
            <a:ext cx="1887260" cy="339804"/>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Like a book title</a:t>
            </a:r>
            <a:endParaRPr lang="en-US" sz="1650" dirty="0"/>
          </a:p>
        </p:txBody>
      </p:sp>
      <p:sp>
        <p:nvSpPr>
          <p:cNvPr id="7" name="Shape 3"/>
          <p:cNvSpPr/>
          <p:nvPr/>
        </p:nvSpPr>
        <p:spPr>
          <a:xfrm>
            <a:off x="4895612" y="2913936"/>
            <a:ext cx="8938141" cy="11430"/>
          </a:xfrm>
          <a:prstGeom prst="roundRect">
            <a:avLst>
              <a:gd name="adj" fmla="val 278828"/>
            </a:avLst>
          </a:prstGeom>
          <a:solidFill>
            <a:srgbClr val="61646A"/>
          </a:solidFill>
          <a:ln/>
        </p:spPr>
        <p:txBody>
          <a:bodyPr/>
          <a:lstStyle/>
          <a:p>
            <a:endParaRPr lang="en-NZ"/>
          </a:p>
        </p:txBody>
      </p:sp>
      <p:pic>
        <p:nvPicPr>
          <p:cNvPr id="8" name="Image 2" descr="preencoded.png"/>
          <p:cNvPicPr>
            <a:picLocks noChangeAspect="1"/>
          </p:cNvPicPr>
          <p:nvPr/>
        </p:nvPicPr>
        <p:blipFill>
          <a:blip r:embed="rId5"/>
          <a:stretch>
            <a:fillRect/>
          </a:stretch>
        </p:blipFill>
        <p:spPr>
          <a:xfrm>
            <a:off x="2402800" y="2950012"/>
            <a:ext cx="3252907" cy="1223963"/>
          </a:xfrm>
          <a:prstGeom prst="rect">
            <a:avLst/>
          </a:prstGeom>
        </p:spPr>
      </p:pic>
      <p:pic>
        <p:nvPicPr>
          <p:cNvPr id="9" name="Image 3" descr="preencoded.png"/>
          <p:cNvPicPr>
            <a:picLocks noChangeAspect="1"/>
          </p:cNvPicPr>
          <p:nvPr/>
        </p:nvPicPr>
        <p:blipFill>
          <a:blip r:embed="rId6"/>
          <a:stretch>
            <a:fillRect/>
          </a:stretch>
        </p:blipFill>
        <p:spPr>
          <a:xfrm>
            <a:off x="3879890" y="3375303"/>
            <a:ext cx="298728" cy="373380"/>
          </a:xfrm>
          <a:prstGeom prst="rect">
            <a:avLst/>
          </a:prstGeom>
        </p:spPr>
      </p:pic>
      <p:sp>
        <p:nvSpPr>
          <p:cNvPr id="10" name="Text 4"/>
          <p:cNvSpPr/>
          <p:nvPr/>
        </p:nvSpPr>
        <p:spPr>
          <a:xfrm>
            <a:off x="5868114" y="3162419"/>
            <a:ext cx="2676406" cy="331946"/>
          </a:xfrm>
          <a:prstGeom prst="rect">
            <a:avLst/>
          </a:prstGeom>
          <a:noFill/>
          <a:ln/>
        </p:spPr>
        <p:txBody>
          <a:bodyPr wrap="none" lIns="0" tIns="0" rIns="0" bIns="0" rtlCol="0" anchor="t"/>
          <a:lstStyle/>
          <a:p>
            <a:pPr marL="0" indent="0" algn="l">
              <a:lnSpc>
                <a:spcPts val="2600"/>
              </a:lnSpc>
              <a:buNone/>
            </a:pPr>
            <a:r>
              <a:rPr lang="en-US" sz="2050" dirty="0">
                <a:solidFill>
                  <a:srgbClr val="D4D4D1"/>
                </a:solidFill>
                <a:latin typeface="IBM Plex Sans Medium" pitchFamily="34" charset="0"/>
                <a:ea typeface="IBM Plex Sans Medium" pitchFamily="34" charset="-122"/>
                <a:cs typeface="IBM Plex Sans Medium" pitchFamily="34" charset="-120"/>
              </a:rPr>
              <a:t>&lt;h2&gt; Section Heading</a:t>
            </a:r>
            <a:endParaRPr lang="en-US" sz="2050" dirty="0"/>
          </a:p>
        </p:txBody>
      </p:sp>
      <p:sp>
        <p:nvSpPr>
          <p:cNvPr id="11" name="Text 5"/>
          <p:cNvSpPr/>
          <p:nvPr/>
        </p:nvSpPr>
        <p:spPr>
          <a:xfrm>
            <a:off x="5868114" y="3621762"/>
            <a:ext cx="2676406" cy="339804"/>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Like a chapter title</a:t>
            </a:r>
            <a:endParaRPr lang="en-US" sz="1650" dirty="0"/>
          </a:p>
        </p:txBody>
      </p:sp>
      <p:sp>
        <p:nvSpPr>
          <p:cNvPr id="12" name="Shape 6"/>
          <p:cNvSpPr/>
          <p:nvPr/>
        </p:nvSpPr>
        <p:spPr>
          <a:xfrm>
            <a:off x="5708809" y="4191000"/>
            <a:ext cx="8124944" cy="11430"/>
          </a:xfrm>
          <a:prstGeom prst="roundRect">
            <a:avLst>
              <a:gd name="adj" fmla="val 278828"/>
            </a:avLst>
          </a:prstGeom>
          <a:solidFill>
            <a:srgbClr val="61646A"/>
          </a:solidFill>
          <a:ln/>
        </p:spPr>
        <p:txBody>
          <a:bodyPr/>
          <a:lstStyle/>
          <a:p>
            <a:endParaRPr lang="en-NZ"/>
          </a:p>
        </p:txBody>
      </p:sp>
      <p:pic>
        <p:nvPicPr>
          <p:cNvPr id="13" name="Image 4" descr="preencoded.png"/>
          <p:cNvPicPr>
            <a:picLocks noChangeAspect="1"/>
          </p:cNvPicPr>
          <p:nvPr/>
        </p:nvPicPr>
        <p:blipFill>
          <a:blip r:embed="rId7"/>
          <a:stretch>
            <a:fillRect/>
          </a:stretch>
        </p:blipFill>
        <p:spPr>
          <a:xfrm>
            <a:off x="1589603" y="4227076"/>
            <a:ext cx="4879419" cy="1223963"/>
          </a:xfrm>
          <a:prstGeom prst="rect">
            <a:avLst/>
          </a:prstGeom>
        </p:spPr>
      </p:pic>
      <p:pic>
        <p:nvPicPr>
          <p:cNvPr id="14" name="Image 5" descr="preencoded.png"/>
          <p:cNvPicPr>
            <a:picLocks noChangeAspect="1"/>
          </p:cNvPicPr>
          <p:nvPr/>
        </p:nvPicPr>
        <p:blipFill>
          <a:blip r:embed="rId8"/>
          <a:stretch>
            <a:fillRect/>
          </a:stretch>
        </p:blipFill>
        <p:spPr>
          <a:xfrm>
            <a:off x="3879890" y="4652367"/>
            <a:ext cx="298728" cy="373380"/>
          </a:xfrm>
          <a:prstGeom prst="rect">
            <a:avLst/>
          </a:prstGeom>
        </p:spPr>
      </p:pic>
      <p:sp>
        <p:nvSpPr>
          <p:cNvPr id="15" name="Text 7"/>
          <p:cNvSpPr/>
          <p:nvPr/>
        </p:nvSpPr>
        <p:spPr>
          <a:xfrm>
            <a:off x="6681430" y="4439483"/>
            <a:ext cx="2655808" cy="331946"/>
          </a:xfrm>
          <a:prstGeom prst="rect">
            <a:avLst/>
          </a:prstGeom>
          <a:noFill/>
          <a:ln/>
        </p:spPr>
        <p:txBody>
          <a:bodyPr wrap="none" lIns="0" tIns="0" rIns="0" bIns="0" rtlCol="0" anchor="t"/>
          <a:lstStyle/>
          <a:p>
            <a:pPr marL="0" indent="0" algn="l">
              <a:lnSpc>
                <a:spcPts val="2600"/>
              </a:lnSpc>
              <a:buNone/>
            </a:pPr>
            <a:r>
              <a:rPr lang="en-US" sz="2050" dirty="0">
                <a:solidFill>
                  <a:srgbClr val="D4D4D1"/>
                </a:solidFill>
                <a:latin typeface="IBM Plex Sans Medium" pitchFamily="34" charset="0"/>
                <a:ea typeface="IBM Plex Sans Medium" pitchFamily="34" charset="-122"/>
                <a:cs typeface="IBM Plex Sans Medium" pitchFamily="34" charset="-120"/>
              </a:rPr>
              <a:t>&lt;h3&gt; Subsection</a:t>
            </a:r>
            <a:endParaRPr lang="en-US" sz="2050" dirty="0"/>
          </a:p>
        </p:txBody>
      </p:sp>
      <p:sp>
        <p:nvSpPr>
          <p:cNvPr id="16" name="Text 8"/>
          <p:cNvSpPr/>
          <p:nvPr/>
        </p:nvSpPr>
        <p:spPr>
          <a:xfrm>
            <a:off x="6681430" y="4898827"/>
            <a:ext cx="2855595" cy="339804"/>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Like a section within a chapter</a:t>
            </a:r>
            <a:endParaRPr lang="en-US" sz="1650" dirty="0"/>
          </a:p>
        </p:txBody>
      </p:sp>
      <p:sp>
        <p:nvSpPr>
          <p:cNvPr id="17" name="Shape 9"/>
          <p:cNvSpPr/>
          <p:nvPr/>
        </p:nvSpPr>
        <p:spPr>
          <a:xfrm>
            <a:off x="6522125" y="5468064"/>
            <a:ext cx="7311628" cy="11430"/>
          </a:xfrm>
          <a:prstGeom prst="roundRect">
            <a:avLst>
              <a:gd name="adj" fmla="val 278828"/>
            </a:avLst>
          </a:prstGeom>
          <a:solidFill>
            <a:srgbClr val="61646A"/>
          </a:solidFill>
          <a:ln/>
        </p:spPr>
        <p:txBody>
          <a:bodyPr/>
          <a:lstStyle/>
          <a:p>
            <a:endParaRPr lang="en-NZ"/>
          </a:p>
        </p:txBody>
      </p:sp>
      <p:pic>
        <p:nvPicPr>
          <p:cNvPr id="18" name="Image 6" descr="preencoded.png"/>
          <p:cNvPicPr>
            <a:picLocks noChangeAspect="1"/>
          </p:cNvPicPr>
          <p:nvPr/>
        </p:nvPicPr>
        <p:blipFill>
          <a:blip r:embed="rId9"/>
          <a:stretch>
            <a:fillRect/>
          </a:stretch>
        </p:blipFill>
        <p:spPr>
          <a:xfrm>
            <a:off x="776287" y="5504140"/>
            <a:ext cx="6505932" cy="1223963"/>
          </a:xfrm>
          <a:prstGeom prst="rect">
            <a:avLst/>
          </a:prstGeom>
        </p:spPr>
      </p:pic>
      <p:pic>
        <p:nvPicPr>
          <p:cNvPr id="19" name="Image 7" descr="preencoded.png"/>
          <p:cNvPicPr>
            <a:picLocks noChangeAspect="1"/>
          </p:cNvPicPr>
          <p:nvPr/>
        </p:nvPicPr>
        <p:blipFill>
          <a:blip r:embed="rId10"/>
          <a:stretch>
            <a:fillRect/>
          </a:stretch>
        </p:blipFill>
        <p:spPr>
          <a:xfrm>
            <a:off x="3879890" y="5929432"/>
            <a:ext cx="298728" cy="373380"/>
          </a:xfrm>
          <a:prstGeom prst="rect">
            <a:avLst/>
          </a:prstGeom>
        </p:spPr>
      </p:pic>
      <p:sp>
        <p:nvSpPr>
          <p:cNvPr id="20" name="Text 10"/>
          <p:cNvSpPr/>
          <p:nvPr/>
        </p:nvSpPr>
        <p:spPr>
          <a:xfrm>
            <a:off x="7494627" y="5716548"/>
            <a:ext cx="3325535" cy="331946"/>
          </a:xfrm>
          <a:prstGeom prst="rect">
            <a:avLst/>
          </a:prstGeom>
          <a:noFill/>
          <a:ln/>
        </p:spPr>
        <p:txBody>
          <a:bodyPr wrap="none" lIns="0" tIns="0" rIns="0" bIns="0" rtlCol="0" anchor="t"/>
          <a:lstStyle/>
          <a:p>
            <a:pPr marL="0" indent="0" algn="l">
              <a:lnSpc>
                <a:spcPts val="2600"/>
              </a:lnSpc>
              <a:buNone/>
            </a:pPr>
            <a:r>
              <a:rPr lang="en-US" sz="2050" dirty="0">
                <a:solidFill>
                  <a:srgbClr val="D4D4D1"/>
                </a:solidFill>
                <a:latin typeface="IBM Plex Sans Medium" pitchFamily="34" charset="0"/>
                <a:ea typeface="IBM Plex Sans Medium" pitchFamily="34" charset="-122"/>
                <a:cs typeface="IBM Plex Sans Medium" pitchFamily="34" charset="-120"/>
              </a:rPr>
              <a:t>&lt;h4&gt;-&lt;h6&gt; Minor Headings</a:t>
            </a:r>
            <a:endParaRPr lang="en-US" sz="2050" dirty="0"/>
          </a:p>
        </p:txBody>
      </p:sp>
      <p:sp>
        <p:nvSpPr>
          <p:cNvPr id="21" name="Text 11"/>
          <p:cNvSpPr/>
          <p:nvPr/>
        </p:nvSpPr>
        <p:spPr>
          <a:xfrm>
            <a:off x="7494627" y="6175891"/>
            <a:ext cx="3325535" cy="339804"/>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Increasingly specific subtopics</a:t>
            </a:r>
            <a:endParaRPr lang="en-US" sz="1650" dirty="0"/>
          </a:p>
        </p:txBody>
      </p:sp>
      <p:sp>
        <p:nvSpPr>
          <p:cNvPr id="22" name="Text 12"/>
          <p:cNvSpPr/>
          <p:nvPr/>
        </p:nvSpPr>
        <p:spPr>
          <a:xfrm>
            <a:off x="743545" y="6967061"/>
            <a:ext cx="13143309" cy="679609"/>
          </a:xfrm>
          <a:prstGeom prst="rect">
            <a:avLst/>
          </a:prstGeom>
          <a:noFill/>
          <a:ln/>
        </p:spPr>
        <p:txBody>
          <a:bodyPr wrap="squar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Think of heading tags as creating a document outline, similar to a book's structure. The &lt;h1&gt; tag represents the main title, while subsequent heading levels create a hierarchical structure that helps organize content logically for both users and search engines.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901" y="226576"/>
            <a:ext cx="6059931"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Heading Tags Example</a:t>
            </a:r>
            <a:endParaRPr lang="en-US" sz="4450" dirty="0"/>
          </a:p>
        </p:txBody>
      </p:sp>
      <p:sp>
        <p:nvSpPr>
          <p:cNvPr id="5" name="Text 3"/>
          <p:cNvSpPr/>
          <p:nvPr/>
        </p:nvSpPr>
        <p:spPr>
          <a:xfrm>
            <a:off x="1009293" y="2409468"/>
            <a:ext cx="5813703"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8345083" y="3644929"/>
            <a:ext cx="6064013" cy="708779"/>
          </a:xfrm>
          <a:prstGeom prst="rect">
            <a:avLst/>
          </a:prstGeom>
          <a:noFill/>
          <a:ln/>
        </p:spPr>
        <p:txBody>
          <a:bodyPr wrap="none" lIns="0" tIns="0" rIns="0" bIns="0" rtlCol="0" anchor="t"/>
          <a:lstStyle/>
          <a:p>
            <a:pPr marL="0" indent="0" algn="l">
              <a:lnSpc>
                <a:spcPts val="5550"/>
              </a:lnSpc>
              <a:buNone/>
            </a:pPr>
            <a:r>
              <a:rPr lang="en-US" sz="4300" dirty="0">
                <a:solidFill>
                  <a:srgbClr val="F3F3F2"/>
                </a:solidFill>
                <a:latin typeface="IBM Plex Sans Medium" pitchFamily="34" charset="0"/>
                <a:ea typeface="IBM Plex Sans Medium" pitchFamily="34" charset="-122"/>
                <a:cs typeface="IBM Plex Sans Medium" pitchFamily="34" charset="-120"/>
              </a:rPr>
              <a:t>Welcome to My Website</a:t>
            </a:r>
            <a:endParaRPr lang="en-US" sz="4300" dirty="0"/>
          </a:p>
        </p:txBody>
      </p:sp>
      <p:sp>
        <p:nvSpPr>
          <p:cNvPr id="7" name="Text 5"/>
          <p:cNvSpPr/>
          <p:nvPr/>
        </p:nvSpPr>
        <p:spPr>
          <a:xfrm>
            <a:off x="8345083" y="4580523"/>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3F3F2"/>
                </a:solidFill>
                <a:latin typeface="IBM Plex Sans Medium" pitchFamily="34" charset="0"/>
                <a:ea typeface="IBM Plex Sans Medium" pitchFamily="34" charset="-122"/>
                <a:cs typeface="IBM Plex Sans Medium" pitchFamily="34" charset="-120"/>
              </a:rPr>
              <a:t>About Me</a:t>
            </a:r>
            <a:endParaRPr lang="en-US" sz="3550" dirty="0"/>
          </a:p>
        </p:txBody>
      </p:sp>
      <p:sp>
        <p:nvSpPr>
          <p:cNvPr id="8" name="Text 6"/>
          <p:cNvSpPr/>
          <p:nvPr/>
        </p:nvSpPr>
        <p:spPr>
          <a:xfrm>
            <a:off x="8345083" y="5374312"/>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F3F3F2"/>
                </a:solidFill>
                <a:latin typeface="IBM Plex Sans Medium" pitchFamily="34" charset="0"/>
                <a:ea typeface="IBM Plex Sans Medium" pitchFamily="34" charset="-122"/>
                <a:cs typeface="IBM Plex Sans Medium" pitchFamily="34" charset="-120"/>
              </a:rPr>
              <a:t>My Hobbies</a:t>
            </a:r>
            <a:endParaRPr lang="en-US" sz="2650" dirty="0"/>
          </a:p>
        </p:txBody>
      </p:sp>
      <p:sp>
        <p:nvSpPr>
          <p:cNvPr id="9" name="Text 7"/>
          <p:cNvSpPr/>
          <p:nvPr/>
        </p:nvSpPr>
        <p:spPr>
          <a:xfrm>
            <a:off x="8345083" y="60264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Photography</a:t>
            </a:r>
            <a:endParaRPr lang="en-US" sz="2200" dirty="0"/>
          </a:p>
        </p:txBody>
      </p:sp>
      <p:sp>
        <p:nvSpPr>
          <p:cNvPr id="10" name="Text 8"/>
          <p:cNvSpPr/>
          <p:nvPr/>
        </p:nvSpPr>
        <p:spPr>
          <a:xfrm>
            <a:off x="8345083" y="6607562"/>
            <a:ext cx="577160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Camera Settings</a:t>
            </a:r>
            <a:endParaRPr lang="en-US" sz="1750" dirty="0"/>
          </a:p>
        </p:txBody>
      </p:sp>
      <p:sp>
        <p:nvSpPr>
          <p:cNvPr id="11" name="Text 9"/>
          <p:cNvSpPr/>
          <p:nvPr/>
        </p:nvSpPr>
        <p:spPr>
          <a:xfrm>
            <a:off x="7780217" y="834488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ISO Tips</a:t>
            </a:r>
            <a:endParaRPr lang="en-US" sz="1750" dirty="0"/>
          </a:p>
        </p:txBody>
      </p:sp>
      <p:sp>
        <p:nvSpPr>
          <p:cNvPr id="12" name="Text 10"/>
          <p:cNvSpPr/>
          <p:nvPr/>
        </p:nvSpPr>
        <p:spPr>
          <a:xfrm>
            <a:off x="8345083" y="1018022"/>
            <a:ext cx="6064013"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Think of heading tags like a document outline:</a:t>
            </a:r>
            <a:endParaRPr lang="en-US" sz="1750" dirty="0"/>
          </a:p>
        </p:txBody>
      </p:sp>
      <p:sp>
        <p:nvSpPr>
          <p:cNvPr id="13" name="Text 11"/>
          <p:cNvSpPr/>
          <p:nvPr/>
        </p:nvSpPr>
        <p:spPr>
          <a:xfrm>
            <a:off x="8355255" y="1584997"/>
            <a:ext cx="524772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h1 is the title of a book</a:t>
            </a:r>
            <a:endParaRPr lang="en-US" sz="1750" dirty="0"/>
          </a:p>
        </p:txBody>
      </p:sp>
      <p:sp>
        <p:nvSpPr>
          <p:cNvPr id="14" name="Text 12"/>
          <p:cNvSpPr/>
          <p:nvPr/>
        </p:nvSpPr>
        <p:spPr>
          <a:xfrm>
            <a:off x="8355255" y="2027195"/>
            <a:ext cx="53812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h2 is a chapter</a:t>
            </a:r>
            <a:endParaRPr lang="en-US" sz="1750" dirty="0"/>
          </a:p>
        </p:txBody>
      </p:sp>
      <p:sp>
        <p:nvSpPr>
          <p:cNvPr id="15" name="Text 13"/>
          <p:cNvSpPr/>
          <p:nvPr/>
        </p:nvSpPr>
        <p:spPr>
          <a:xfrm>
            <a:off x="8345083" y="2469394"/>
            <a:ext cx="525790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h3 is a section within that chapter</a:t>
            </a:r>
            <a:endParaRPr lang="en-US" sz="1750" dirty="0"/>
          </a:p>
        </p:txBody>
      </p:sp>
      <p:sp>
        <p:nvSpPr>
          <p:cNvPr id="16" name="Text 14"/>
          <p:cNvSpPr/>
          <p:nvPr/>
        </p:nvSpPr>
        <p:spPr>
          <a:xfrm>
            <a:off x="8355255" y="2911592"/>
            <a:ext cx="538129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And so on...</a:t>
            </a:r>
            <a:endParaRPr lang="en-US" sz="1750" dirty="0"/>
          </a:p>
        </p:txBody>
      </p:sp>
      <p:sp>
        <p:nvSpPr>
          <p:cNvPr id="19" name="Shape 1">
            <a:extLst>
              <a:ext uri="{FF2B5EF4-FFF2-40B4-BE49-F238E27FC236}">
                <a16:creationId xmlns:a16="http://schemas.microsoft.com/office/drawing/2014/main" id="{44DF35DA-50D7-AD45-0D39-00873E00AB2F}"/>
              </a:ext>
            </a:extLst>
          </p:cNvPr>
          <p:cNvSpPr/>
          <p:nvPr/>
        </p:nvSpPr>
        <p:spPr>
          <a:xfrm>
            <a:off x="82090" y="861207"/>
            <a:ext cx="8181398" cy="6985002"/>
          </a:xfrm>
          <a:prstGeom prst="roundRect">
            <a:avLst>
              <a:gd name="adj" fmla="val 857"/>
            </a:avLst>
          </a:prstGeom>
          <a:solidFill>
            <a:srgbClr val="4D1F00"/>
          </a:solidFill>
          <a:ln/>
        </p:spPr>
        <p:txBody>
          <a:bodyPr/>
          <a:lstStyle/>
          <a:p>
            <a:endParaRPr lang="en-NZ" dirty="0"/>
          </a:p>
        </p:txBody>
      </p:sp>
      <p:sp>
        <p:nvSpPr>
          <p:cNvPr id="20" name="Text 3">
            <a:extLst>
              <a:ext uri="{FF2B5EF4-FFF2-40B4-BE49-F238E27FC236}">
                <a16:creationId xmlns:a16="http://schemas.microsoft.com/office/drawing/2014/main" id="{90B5AF98-C591-79F3-4270-6054E64D8D79}"/>
              </a:ext>
            </a:extLst>
          </p:cNvPr>
          <p:cNvSpPr/>
          <p:nvPr/>
        </p:nvSpPr>
        <p:spPr>
          <a:xfrm>
            <a:off x="71919" y="1274483"/>
            <a:ext cx="8181398" cy="6728541"/>
          </a:xfrm>
          <a:prstGeom prst="rect">
            <a:avLst/>
          </a:prstGeom>
          <a:noFill/>
          <a:ln/>
        </p:spPr>
        <p:txBody>
          <a:bodyPr wrap="square" lIns="0" tIns="0" rIns="0" bIns="0" rtlCol="0" anchor="t"/>
          <a:lstStyle/>
          <a:p>
            <a:pPr marL="0" indent="0" algn="l">
              <a:lnSpc>
                <a:spcPts val="19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&lt;!DOCTYPE html&gt;
&lt;html lang="</a:t>
            </a:r>
            <a:r>
              <a:rPr lang="en-US" sz="1600" dirty="0" err="1">
                <a:solidFill>
                  <a:srgbClr val="D4D4D1"/>
                </a:solidFill>
                <a:highlight>
                  <a:srgbClr val="4D1F00"/>
                </a:highlight>
                <a:latin typeface="Consolas" pitchFamily="34" charset="0"/>
                <a:ea typeface="Consolas" pitchFamily="34" charset="-122"/>
                <a:cs typeface="Consolas" pitchFamily="34" charset="-120"/>
              </a:rPr>
              <a:t>en</a:t>
            </a:r>
            <a:r>
              <a:rPr lang="en-US" sz="1600" dirty="0">
                <a:solidFill>
                  <a:srgbClr val="D4D4D1"/>
                </a:solidFill>
                <a:highlight>
                  <a:srgbClr val="4D1F00"/>
                </a:highlight>
                <a:latin typeface="Consolas" pitchFamily="34" charset="0"/>
                <a:ea typeface="Consolas" pitchFamily="34" charset="-122"/>
                <a:cs typeface="Consolas" pitchFamily="34" charset="-120"/>
              </a:rPr>
              <a:t>"&gt;
  &lt;head&gt;
    &lt;meta charset="UTF-8" /&gt;
    &lt;meta name="viewport" content="width=device-width, initial-scale=1.0" /&gt;
    &lt;title&gt;My First Web Page&lt;/title&gt;
  &lt;/head&gt;
  &lt;body&gt;
    &lt;h1&gt;Welcome to My Website&lt;/h1&gt;</a:t>
            </a:r>
          </a:p>
          <a:p>
            <a:pPr marL="0" indent="0" algn="l">
              <a:lnSpc>
                <a:spcPts val="19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    &lt;h2&gt;About Me&lt;/h2&gt;</a:t>
            </a:r>
          </a:p>
          <a:p>
            <a:pPr marL="0" indent="0" algn="l">
              <a:lnSpc>
                <a:spcPts val="19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    &lt;h3&gt;My Hobbies&lt;/h3&gt;</a:t>
            </a:r>
          </a:p>
          <a:p>
            <a:pPr marL="0" indent="0" algn="l">
              <a:lnSpc>
                <a:spcPts val="19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    &lt;h4&gt;Photography&lt;/h4&gt;</a:t>
            </a:r>
          </a:p>
          <a:p>
            <a:pPr marL="0" indent="0" algn="l">
              <a:lnSpc>
                <a:spcPts val="19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    &lt;h5&gt;Camera Settings&lt;/h5&gt;</a:t>
            </a:r>
          </a:p>
          <a:p>
            <a:pPr marL="0" indent="0" algn="l">
              <a:lnSpc>
                <a:spcPts val="19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    &lt;h6&gt;ISO Tips&lt;/h6&gt;
  &lt;/body&gt;
&lt;/html&gt;</a:t>
            </a:r>
            <a:r>
              <a:rPr lang="en-US" sz="1400" dirty="0">
                <a:solidFill>
                  <a:srgbClr val="D4D4D1"/>
                </a:solidFill>
                <a:highlight>
                  <a:srgbClr val="4D1F00"/>
                </a:highlight>
                <a:latin typeface="Consolas" pitchFamily="34" charset="0"/>
                <a:ea typeface="Consolas" pitchFamily="34" charset="-122"/>
                <a:cs typeface="Consolas" pitchFamily="34" charset="-120"/>
              </a:rPr>
              <a:t>
</a:t>
            </a:r>
            <a:endParaRPr lang="en-US" sz="1400" dirty="0"/>
          </a:p>
        </p:txBody>
      </p:sp>
      <p:sp>
        <p:nvSpPr>
          <p:cNvPr id="21" name="Text 8">
            <a:extLst>
              <a:ext uri="{FF2B5EF4-FFF2-40B4-BE49-F238E27FC236}">
                <a16:creationId xmlns:a16="http://schemas.microsoft.com/office/drawing/2014/main" id="{44653780-EEC4-2474-21E7-C71E3AD174F0}"/>
              </a:ext>
            </a:extLst>
          </p:cNvPr>
          <p:cNvSpPr/>
          <p:nvPr/>
        </p:nvSpPr>
        <p:spPr>
          <a:xfrm>
            <a:off x="8355255" y="6974900"/>
            <a:ext cx="5669671" cy="362903"/>
          </a:xfrm>
          <a:prstGeom prst="rect">
            <a:avLst/>
          </a:prstGeom>
          <a:noFill/>
          <a:ln/>
        </p:spPr>
        <p:txBody>
          <a:bodyPr wrap="none" lIns="0" tIns="0" rIns="0" bIns="0" rtlCol="0" anchor="t"/>
          <a:lstStyle/>
          <a:p>
            <a:pPr marL="0" indent="0" algn="l">
              <a:lnSpc>
                <a:spcPts val="2850"/>
              </a:lnSpc>
              <a:buNone/>
            </a:pPr>
            <a:r>
              <a:rPr lang="en-US" sz="1400" dirty="0">
                <a:solidFill>
                  <a:srgbClr val="D4D4D1"/>
                </a:solidFill>
                <a:latin typeface="Roboto" pitchFamily="34" charset="0"/>
                <a:ea typeface="Roboto" pitchFamily="34" charset="-122"/>
                <a:cs typeface="Roboto" pitchFamily="34" charset="-120"/>
              </a:rPr>
              <a:t>ISO Tips</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324" y="736878"/>
            <a:ext cx="5185648" cy="648057"/>
          </a:xfrm>
          <a:prstGeom prst="rect">
            <a:avLst/>
          </a:prstGeom>
          <a:noFill/>
          <a:ln/>
        </p:spPr>
        <p:txBody>
          <a:bodyPr wrap="none" lIns="0" tIns="0" rIns="0" bIns="0" rtlCol="0" anchor="t"/>
          <a:lstStyle/>
          <a:p>
            <a:pPr marL="0" indent="0" algn="l">
              <a:lnSpc>
                <a:spcPts val="5100"/>
              </a:lnSpc>
              <a:buNone/>
            </a:pPr>
            <a:r>
              <a:rPr lang="en-US" sz="4050" dirty="0">
                <a:solidFill>
                  <a:srgbClr val="F3F3F2"/>
                </a:solidFill>
                <a:latin typeface="IBM Plex Sans Medium" pitchFamily="34" charset="0"/>
                <a:ea typeface="IBM Plex Sans Medium" pitchFamily="34" charset="-122"/>
                <a:cs typeface="IBM Plex Sans Medium" pitchFamily="34" charset="-120"/>
              </a:rPr>
              <a:t>Paragraph Tag</a:t>
            </a:r>
            <a:endParaRPr lang="en-US" sz="4050" dirty="0"/>
          </a:p>
        </p:txBody>
      </p:sp>
      <p:sp>
        <p:nvSpPr>
          <p:cNvPr id="4" name="Shape 1"/>
          <p:cNvSpPr/>
          <p:nvPr/>
        </p:nvSpPr>
        <p:spPr>
          <a:xfrm>
            <a:off x="6212324" y="1696045"/>
            <a:ext cx="3742373" cy="2522458"/>
          </a:xfrm>
          <a:prstGeom prst="roundRect">
            <a:avLst>
              <a:gd name="adj" fmla="val 1233"/>
            </a:avLst>
          </a:prstGeom>
          <a:solidFill>
            <a:srgbClr val="484B51"/>
          </a:solidFill>
          <a:ln/>
        </p:spPr>
        <p:txBody>
          <a:bodyPr/>
          <a:lstStyle/>
          <a:p>
            <a:endParaRPr lang="en-NZ"/>
          </a:p>
        </p:txBody>
      </p:sp>
      <p:sp>
        <p:nvSpPr>
          <p:cNvPr id="5" name="Text 2"/>
          <p:cNvSpPr/>
          <p:nvPr/>
        </p:nvSpPr>
        <p:spPr>
          <a:xfrm>
            <a:off x="6419731" y="1903452"/>
            <a:ext cx="2592824" cy="324088"/>
          </a:xfrm>
          <a:prstGeom prst="rect">
            <a:avLst/>
          </a:prstGeom>
          <a:noFill/>
          <a:ln/>
        </p:spPr>
        <p:txBody>
          <a:bodyPr wrap="none" lIns="0" tIns="0" rIns="0" bIns="0" rtlCol="0" anchor="t"/>
          <a:lstStyle/>
          <a:p>
            <a:pPr marL="0" indent="0" algn="l">
              <a:lnSpc>
                <a:spcPts val="2550"/>
              </a:lnSpc>
              <a:buNone/>
            </a:pPr>
            <a:r>
              <a:rPr lang="en-US" sz="2000" dirty="0">
                <a:solidFill>
                  <a:srgbClr val="D4D4D1"/>
                </a:solidFill>
                <a:latin typeface="IBM Plex Sans Medium" pitchFamily="34" charset="0"/>
                <a:ea typeface="IBM Plex Sans Medium" pitchFamily="34" charset="-122"/>
                <a:cs typeface="IBM Plex Sans Medium" pitchFamily="34" charset="-120"/>
              </a:rPr>
              <a:t>Basic Structure</a:t>
            </a:r>
            <a:endParaRPr lang="en-US" sz="2000" dirty="0"/>
          </a:p>
        </p:txBody>
      </p:sp>
      <p:sp>
        <p:nvSpPr>
          <p:cNvPr id="6" name="Text 3"/>
          <p:cNvSpPr/>
          <p:nvPr/>
        </p:nvSpPr>
        <p:spPr>
          <a:xfrm>
            <a:off x="6419731" y="2351961"/>
            <a:ext cx="3327559" cy="1327309"/>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The &lt;p&gt; tag in HTML is used to define a paragraph of text. It's one of the most commonly used elements in web content.</a:t>
            </a:r>
            <a:endParaRPr lang="en-US" sz="1600" dirty="0"/>
          </a:p>
        </p:txBody>
      </p:sp>
      <p:sp>
        <p:nvSpPr>
          <p:cNvPr id="7" name="Shape 4"/>
          <p:cNvSpPr/>
          <p:nvPr/>
        </p:nvSpPr>
        <p:spPr>
          <a:xfrm>
            <a:off x="10162103" y="1696045"/>
            <a:ext cx="3742373" cy="2522458"/>
          </a:xfrm>
          <a:prstGeom prst="roundRect">
            <a:avLst>
              <a:gd name="adj" fmla="val 1233"/>
            </a:avLst>
          </a:prstGeom>
          <a:solidFill>
            <a:srgbClr val="484B51"/>
          </a:solidFill>
          <a:ln/>
        </p:spPr>
        <p:txBody>
          <a:bodyPr/>
          <a:lstStyle/>
          <a:p>
            <a:endParaRPr lang="en-NZ"/>
          </a:p>
        </p:txBody>
      </p:sp>
      <p:sp>
        <p:nvSpPr>
          <p:cNvPr id="8" name="Text 5"/>
          <p:cNvSpPr/>
          <p:nvPr/>
        </p:nvSpPr>
        <p:spPr>
          <a:xfrm>
            <a:off x="10369510" y="1903452"/>
            <a:ext cx="2592824" cy="324088"/>
          </a:xfrm>
          <a:prstGeom prst="rect">
            <a:avLst/>
          </a:prstGeom>
          <a:noFill/>
          <a:ln/>
        </p:spPr>
        <p:txBody>
          <a:bodyPr wrap="none" lIns="0" tIns="0" rIns="0" bIns="0" rtlCol="0" anchor="t"/>
          <a:lstStyle/>
          <a:p>
            <a:pPr marL="0" indent="0" algn="l">
              <a:lnSpc>
                <a:spcPts val="2550"/>
              </a:lnSpc>
              <a:buNone/>
            </a:pPr>
            <a:r>
              <a:rPr lang="en-US" sz="2000" dirty="0">
                <a:solidFill>
                  <a:srgbClr val="D4D4D1"/>
                </a:solidFill>
                <a:latin typeface="IBM Plex Sans Medium" pitchFamily="34" charset="0"/>
                <a:ea typeface="IBM Plex Sans Medium" pitchFamily="34" charset="-122"/>
                <a:cs typeface="IBM Plex Sans Medium" pitchFamily="34" charset="-120"/>
              </a:rPr>
              <a:t>Block-Level Element</a:t>
            </a:r>
            <a:endParaRPr lang="en-US" sz="2000" dirty="0"/>
          </a:p>
        </p:txBody>
      </p:sp>
      <p:sp>
        <p:nvSpPr>
          <p:cNvPr id="9" name="Text 6"/>
          <p:cNvSpPr/>
          <p:nvPr/>
        </p:nvSpPr>
        <p:spPr>
          <a:xfrm>
            <a:off x="10369510" y="2351961"/>
            <a:ext cx="3327559" cy="1659136"/>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The browser automatically adds space before and after each &lt;p&gt; tag (called block-level spacing), creating visual separation between paragraphs.</a:t>
            </a:r>
            <a:endParaRPr lang="en-US" sz="1600" dirty="0"/>
          </a:p>
        </p:txBody>
      </p:sp>
      <p:sp>
        <p:nvSpPr>
          <p:cNvPr id="10" name="Shape 7"/>
          <p:cNvSpPr/>
          <p:nvPr/>
        </p:nvSpPr>
        <p:spPr>
          <a:xfrm>
            <a:off x="6212324" y="4425910"/>
            <a:ext cx="7692152" cy="1526977"/>
          </a:xfrm>
          <a:prstGeom prst="roundRect">
            <a:avLst>
              <a:gd name="adj" fmla="val 2038"/>
            </a:avLst>
          </a:prstGeom>
          <a:solidFill>
            <a:srgbClr val="484B51"/>
          </a:solidFill>
          <a:ln/>
        </p:spPr>
        <p:txBody>
          <a:bodyPr/>
          <a:lstStyle/>
          <a:p>
            <a:endParaRPr lang="en-NZ"/>
          </a:p>
        </p:txBody>
      </p:sp>
      <p:sp>
        <p:nvSpPr>
          <p:cNvPr id="11" name="Text 8"/>
          <p:cNvSpPr/>
          <p:nvPr/>
        </p:nvSpPr>
        <p:spPr>
          <a:xfrm>
            <a:off x="6419731" y="4633317"/>
            <a:ext cx="2592824" cy="324088"/>
          </a:xfrm>
          <a:prstGeom prst="rect">
            <a:avLst/>
          </a:prstGeom>
          <a:noFill/>
          <a:ln/>
        </p:spPr>
        <p:txBody>
          <a:bodyPr wrap="none" lIns="0" tIns="0" rIns="0" bIns="0" rtlCol="0" anchor="t"/>
          <a:lstStyle/>
          <a:p>
            <a:pPr marL="0" indent="0" algn="l">
              <a:lnSpc>
                <a:spcPts val="2550"/>
              </a:lnSpc>
              <a:buNone/>
            </a:pPr>
            <a:r>
              <a:rPr lang="en-US" sz="2000" dirty="0">
                <a:solidFill>
                  <a:srgbClr val="D4D4D1"/>
                </a:solidFill>
                <a:latin typeface="IBM Plex Sans Medium" pitchFamily="34" charset="0"/>
                <a:ea typeface="IBM Plex Sans Medium" pitchFamily="34" charset="-122"/>
                <a:cs typeface="IBM Plex Sans Medium" pitchFamily="34" charset="-120"/>
              </a:rPr>
              <a:t>Content Organization</a:t>
            </a:r>
            <a:endParaRPr lang="en-US" sz="2000" dirty="0"/>
          </a:p>
        </p:txBody>
      </p:sp>
      <p:sp>
        <p:nvSpPr>
          <p:cNvPr id="12" name="Text 9"/>
          <p:cNvSpPr/>
          <p:nvPr/>
        </p:nvSpPr>
        <p:spPr>
          <a:xfrm>
            <a:off x="6419731" y="5081826"/>
            <a:ext cx="7277338" cy="663654"/>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Each &lt;p&gt; represents a separate block of content, helping organize text into readable sections for better user experience.</a:t>
            </a:r>
            <a:endParaRPr lang="en-US" sz="1600" dirty="0"/>
          </a:p>
        </p:txBody>
      </p:sp>
      <p:sp>
        <p:nvSpPr>
          <p:cNvPr id="13" name="Shape 10"/>
          <p:cNvSpPr/>
          <p:nvPr/>
        </p:nvSpPr>
        <p:spPr>
          <a:xfrm>
            <a:off x="6212324" y="6186130"/>
            <a:ext cx="7692152" cy="1306473"/>
          </a:xfrm>
          <a:prstGeom prst="roundRect">
            <a:avLst>
              <a:gd name="adj" fmla="val 2382"/>
            </a:avLst>
          </a:prstGeom>
          <a:solidFill>
            <a:srgbClr val="4D1F00"/>
          </a:solidFill>
          <a:ln/>
        </p:spPr>
        <p:txBody>
          <a:bodyPr/>
          <a:lstStyle/>
          <a:p>
            <a:endParaRPr lang="en-NZ"/>
          </a:p>
        </p:txBody>
      </p:sp>
      <p:sp>
        <p:nvSpPr>
          <p:cNvPr id="14" name="Shape 11"/>
          <p:cNvSpPr/>
          <p:nvPr/>
        </p:nvSpPr>
        <p:spPr>
          <a:xfrm>
            <a:off x="6201966" y="6186130"/>
            <a:ext cx="7712869" cy="1306473"/>
          </a:xfrm>
          <a:prstGeom prst="roundRect">
            <a:avLst>
              <a:gd name="adj" fmla="val 2382"/>
            </a:avLst>
          </a:prstGeom>
          <a:solidFill>
            <a:srgbClr val="4D1F00"/>
          </a:solidFill>
          <a:ln/>
        </p:spPr>
        <p:txBody>
          <a:bodyPr/>
          <a:lstStyle/>
          <a:p>
            <a:endParaRPr lang="en-NZ"/>
          </a:p>
        </p:txBody>
      </p:sp>
      <p:sp>
        <p:nvSpPr>
          <p:cNvPr id="15" name="Text 12"/>
          <p:cNvSpPr/>
          <p:nvPr/>
        </p:nvSpPr>
        <p:spPr>
          <a:xfrm>
            <a:off x="6409373" y="6341626"/>
            <a:ext cx="7298055" cy="995482"/>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&lt;p&gt;HTML stands for HyperText Markup Language.&lt;/p&gt;
&lt;p&gt;It is used to structure content on the web.&lt;/p&gt;
</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8492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Anchor Tag for Links</a:t>
            </a:r>
            <a:endParaRPr lang="en-US" sz="4450" dirty="0"/>
          </a:p>
        </p:txBody>
      </p:sp>
      <p:sp>
        <p:nvSpPr>
          <p:cNvPr id="4" name="Text 1"/>
          <p:cNvSpPr/>
          <p:nvPr/>
        </p:nvSpPr>
        <p:spPr>
          <a:xfrm>
            <a:off x="6280190" y="233386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The &lt;a&gt; (anchor) tag creates clickable links that take users to another page, section, or file. It's one of the most important elements in HTML, enabling the "hypertext" part of HTML.</a:t>
            </a:r>
            <a:endParaRPr lang="en-US" sz="1750" dirty="0"/>
          </a:p>
        </p:txBody>
      </p:sp>
      <p:sp>
        <p:nvSpPr>
          <p:cNvPr id="5" name="Shape 2"/>
          <p:cNvSpPr/>
          <p:nvPr/>
        </p:nvSpPr>
        <p:spPr>
          <a:xfrm>
            <a:off x="6280190" y="3677722"/>
            <a:ext cx="7556421" cy="3266837"/>
          </a:xfrm>
          <a:prstGeom prst="roundRect">
            <a:avLst>
              <a:gd name="adj" fmla="val 1042"/>
            </a:avLst>
          </a:prstGeom>
          <a:noFill/>
          <a:ln w="7620">
            <a:solidFill>
              <a:srgbClr val="FFFFFF">
                <a:alpha val="24000"/>
              </a:srgbClr>
            </a:solidFill>
            <a:prstDash val="solid"/>
          </a:ln>
        </p:spPr>
        <p:txBody>
          <a:bodyPr/>
          <a:lstStyle/>
          <a:p>
            <a:endParaRPr lang="en-NZ"/>
          </a:p>
        </p:txBody>
      </p:sp>
      <p:sp>
        <p:nvSpPr>
          <p:cNvPr id="6" name="Shape 3"/>
          <p:cNvSpPr/>
          <p:nvPr/>
        </p:nvSpPr>
        <p:spPr>
          <a:xfrm>
            <a:off x="6287810" y="3685342"/>
            <a:ext cx="7541181" cy="650319"/>
          </a:xfrm>
          <a:prstGeom prst="rect">
            <a:avLst/>
          </a:prstGeom>
          <a:solidFill>
            <a:srgbClr val="FFFFFF">
              <a:alpha val="4000"/>
            </a:srgbClr>
          </a:solidFill>
          <a:ln/>
        </p:spPr>
        <p:txBody>
          <a:bodyPr/>
          <a:lstStyle/>
          <a:p>
            <a:endParaRPr lang="en-NZ"/>
          </a:p>
        </p:txBody>
      </p:sp>
      <p:sp>
        <p:nvSpPr>
          <p:cNvPr id="7" name="Text 4"/>
          <p:cNvSpPr/>
          <p:nvPr/>
        </p:nvSpPr>
        <p:spPr>
          <a:xfrm>
            <a:off x="6514624" y="382905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Attribute</a:t>
            </a:r>
            <a:endParaRPr lang="en-US" sz="1750" dirty="0"/>
          </a:p>
        </p:txBody>
      </p:sp>
      <p:sp>
        <p:nvSpPr>
          <p:cNvPr id="8" name="Text 5"/>
          <p:cNvSpPr/>
          <p:nvPr/>
        </p:nvSpPr>
        <p:spPr>
          <a:xfrm>
            <a:off x="10289024" y="3829050"/>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Purpose</a:t>
            </a:r>
            <a:endParaRPr lang="en-US" sz="1750" dirty="0"/>
          </a:p>
        </p:txBody>
      </p:sp>
      <p:sp>
        <p:nvSpPr>
          <p:cNvPr id="9" name="Shape 6"/>
          <p:cNvSpPr/>
          <p:nvPr/>
        </p:nvSpPr>
        <p:spPr>
          <a:xfrm>
            <a:off x="6287810" y="4335661"/>
            <a:ext cx="7541181" cy="650319"/>
          </a:xfrm>
          <a:prstGeom prst="rect">
            <a:avLst/>
          </a:prstGeom>
          <a:solidFill>
            <a:srgbClr val="000000">
              <a:alpha val="4000"/>
            </a:srgbClr>
          </a:solidFill>
          <a:ln/>
        </p:spPr>
        <p:txBody>
          <a:bodyPr/>
          <a:lstStyle/>
          <a:p>
            <a:endParaRPr lang="en-NZ"/>
          </a:p>
        </p:txBody>
      </p:sp>
      <p:sp>
        <p:nvSpPr>
          <p:cNvPr id="10" name="Text 7"/>
          <p:cNvSpPr/>
          <p:nvPr/>
        </p:nvSpPr>
        <p:spPr>
          <a:xfrm>
            <a:off x="6514624" y="4479369"/>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href</a:t>
            </a:r>
            <a:endParaRPr lang="en-US" sz="1750" dirty="0"/>
          </a:p>
        </p:txBody>
      </p:sp>
      <p:sp>
        <p:nvSpPr>
          <p:cNvPr id="11" name="Text 8"/>
          <p:cNvSpPr/>
          <p:nvPr/>
        </p:nvSpPr>
        <p:spPr>
          <a:xfrm>
            <a:off x="10289024" y="4479369"/>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The URL or path to link to</a:t>
            </a:r>
            <a:endParaRPr lang="en-US" sz="1750" dirty="0"/>
          </a:p>
        </p:txBody>
      </p:sp>
      <p:sp>
        <p:nvSpPr>
          <p:cNvPr id="12" name="Shape 9"/>
          <p:cNvSpPr/>
          <p:nvPr/>
        </p:nvSpPr>
        <p:spPr>
          <a:xfrm>
            <a:off x="6287810" y="4985980"/>
            <a:ext cx="7541181" cy="650319"/>
          </a:xfrm>
          <a:prstGeom prst="rect">
            <a:avLst/>
          </a:prstGeom>
          <a:solidFill>
            <a:srgbClr val="FFFFFF">
              <a:alpha val="4000"/>
            </a:srgbClr>
          </a:solidFill>
          <a:ln/>
        </p:spPr>
        <p:txBody>
          <a:bodyPr/>
          <a:lstStyle/>
          <a:p>
            <a:endParaRPr lang="en-NZ"/>
          </a:p>
        </p:txBody>
      </p:sp>
      <p:sp>
        <p:nvSpPr>
          <p:cNvPr id="13" name="Text 10"/>
          <p:cNvSpPr/>
          <p:nvPr/>
        </p:nvSpPr>
        <p:spPr>
          <a:xfrm>
            <a:off x="6514624" y="5129689"/>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target="_blank"</a:t>
            </a:r>
            <a:endParaRPr lang="en-US" sz="1750" dirty="0"/>
          </a:p>
        </p:txBody>
      </p:sp>
      <p:sp>
        <p:nvSpPr>
          <p:cNvPr id="14" name="Text 11"/>
          <p:cNvSpPr/>
          <p:nvPr/>
        </p:nvSpPr>
        <p:spPr>
          <a:xfrm>
            <a:off x="10289024" y="5129689"/>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Opens the link in a new tab</a:t>
            </a:r>
            <a:endParaRPr lang="en-US" sz="1750" dirty="0"/>
          </a:p>
        </p:txBody>
      </p:sp>
      <p:sp>
        <p:nvSpPr>
          <p:cNvPr id="15" name="Shape 12"/>
          <p:cNvSpPr/>
          <p:nvPr/>
        </p:nvSpPr>
        <p:spPr>
          <a:xfrm>
            <a:off x="6287810" y="5636300"/>
            <a:ext cx="7541181" cy="650319"/>
          </a:xfrm>
          <a:prstGeom prst="rect">
            <a:avLst/>
          </a:prstGeom>
          <a:solidFill>
            <a:srgbClr val="000000">
              <a:alpha val="4000"/>
            </a:srgbClr>
          </a:solidFill>
          <a:ln/>
        </p:spPr>
        <p:txBody>
          <a:bodyPr/>
          <a:lstStyle/>
          <a:p>
            <a:endParaRPr lang="en-NZ"/>
          </a:p>
        </p:txBody>
      </p:sp>
      <p:sp>
        <p:nvSpPr>
          <p:cNvPr id="16" name="Text 13"/>
          <p:cNvSpPr/>
          <p:nvPr/>
        </p:nvSpPr>
        <p:spPr>
          <a:xfrm>
            <a:off x="6514624" y="5780008"/>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title</a:t>
            </a:r>
            <a:endParaRPr lang="en-US" sz="1750" dirty="0"/>
          </a:p>
        </p:txBody>
      </p:sp>
      <p:sp>
        <p:nvSpPr>
          <p:cNvPr id="17" name="Text 14"/>
          <p:cNvSpPr/>
          <p:nvPr/>
        </p:nvSpPr>
        <p:spPr>
          <a:xfrm>
            <a:off x="10289024" y="5780008"/>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Tooltip shown on hover</a:t>
            </a:r>
            <a:endParaRPr lang="en-US" sz="1750" dirty="0"/>
          </a:p>
        </p:txBody>
      </p:sp>
      <p:sp>
        <p:nvSpPr>
          <p:cNvPr id="18" name="Shape 15"/>
          <p:cNvSpPr/>
          <p:nvPr/>
        </p:nvSpPr>
        <p:spPr>
          <a:xfrm>
            <a:off x="6287810" y="6286619"/>
            <a:ext cx="7541181" cy="650319"/>
          </a:xfrm>
          <a:prstGeom prst="rect">
            <a:avLst/>
          </a:prstGeom>
          <a:solidFill>
            <a:srgbClr val="FFFFFF">
              <a:alpha val="4000"/>
            </a:srgbClr>
          </a:solidFill>
          <a:ln/>
        </p:spPr>
        <p:txBody>
          <a:bodyPr/>
          <a:lstStyle/>
          <a:p>
            <a:endParaRPr lang="en-NZ"/>
          </a:p>
        </p:txBody>
      </p:sp>
      <p:sp>
        <p:nvSpPr>
          <p:cNvPr id="19" name="Text 16"/>
          <p:cNvSpPr/>
          <p:nvPr/>
        </p:nvSpPr>
        <p:spPr>
          <a:xfrm>
            <a:off x="6514624" y="6430328"/>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download</a:t>
            </a:r>
            <a:endParaRPr lang="en-US" sz="1750" dirty="0"/>
          </a:p>
        </p:txBody>
      </p:sp>
      <p:sp>
        <p:nvSpPr>
          <p:cNvPr id="20" name="Text 17"/>
          <p:cNvSpPr/>
          <p:nvPr/>
        </p:nvSpPr>
        <p:spPr>
          <a:xfrm>
            <a:off x="10289024" y="6430328"/>
            <a:ext cx="331315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Prompts file download</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7914" y="536853"/>
            <a:ext cx="4868228" cy="608528"/>
          </a:xfrm>
          <a:prstGeom prst="rect">
            <a:avLst/>
          </a:prstGeom>
          <a:noFill/>
          <a:ln/>
        </p:spPr>
        <p:txBody>
          <a:bodyPr wrap="none" lIns="0" tIns="0" rIns="0" bIns="0" rtlCol="0" anchor="t"/>
          <a:lstStyle/>
          <a:p>
            <a:pPr marL="0" indent="0" algn="l">
              <a:lnSpc>
                <a:spcPts val="4750"/>
              </a:lnSpc>
              <a:buNone/>
            </a:pPr>
            <a:r>
              <a:rPr lang="en-US" sz="3800" dirty="0">
                <a:solidFill>
                  <a:srgbClr val="F3F3F2"/>
                </a:solidFill>
                <a:latin typeface="IBM Plex Sans Medium" pitchFamily="34" charset="0"/>
                <a:ea typeface="IBM Plex Sans Medium" pitchFamily="34" charset="-122"/>
                <a:cs typeface="IBM Plex Sans Medium" pitchFamily="34" charset="-120"/>
              </a:rPr>
              <a:t>Types of Links</a:t>
            </a:r>
            <a:endParaRPr lang="en-US" sz="3800" dirty="0"/>
          </a:p>
        </p:txBody>
      </p:sp>
      <p:pic>
        <p:nvPicPr>
          <p:cNvPr id="4" name="Image 1" descr="preencoded.png"/>
          <p:cNvPicPr>
            <a:picLocks noChangeAspect="1"/>
          </p:cNvPicPr>
          <p:nvPr/>
        </p:nvPicPr>
        <p:blipFill>
          <a:blip r:embed="rId4"/>
          <a:stretch>
            <a:fillRect/>
          </a:stretch>
        </p:blipFill>
        <p:spPr>
          <a:xfrm>
            <a:off x="6167914" y="1437442"/>
            <a:ext cx="486727" cy="486728"/>
          </a:xfrm>
          <a:prstGeom prst="rect">
            <a:avLst/>
          </a:prstGeom>
        </p:spPr>
      </p:pic>
      <p:sp>
        <p:nvSpPr>
          <p:cNvPr id="5" name="Text 1"/>
          <p:cNvSpPr/>
          <p:nvPr/>
        </p:nvSpPr>
        <p:spPr>
          <a:xfrm>
            <a:off x="6167914" y="2118836"/>
            <a:ext cx="2431375" cy="304205"/>
          </a:xfrm>
          <a:prstGeom prst="rect">
            <a:avLst/>
          </a:prstGeom>
          <a:noFill/>
          <a:ln/>
        </p:spPr>
        <p:txBody>
          <a:bodyPr wrap="none" lIns="0" tIns="0" rIns="0" bIns="0" rtlCol="0" anchor="t"/>
          <a:lstStyle/>
          <a:p>
            <a:pPr marL="0" indent="0" algn="l">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External Link</a:t>
            </a:r>
            <a:endParaRPr lang="en-US" sz="1900" dirty="0"/>
          </a:p>
        </p:txBody>
      </p:sp>
      <p:sp>
        <p:nvSpPr>
          <p:cNvPr id="6" name="Text 2"/>
          <p:cNvSpPr/>
          <p:nvPr/>
        </p:nvSpPr>
        <p:spPr>
          <a:xfrm>
            <a:off x="6167914" y="2539841"/>
            <a:ext cx="2431375" cy="1557933"/>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&lt;a href="https://www.wikipedia.org" target="_blank"&gt;Wikipedia&lt;/a&gt;</a:t>
            </a:r>
            <a:endParaRPr lang="en-US" sz="1500" dirty="0"/>
          </a:p>
        </p:txBody>
      </p:sp>
      <p:sp>
        <p:nvSpPr>
          <p:cNvPr id="7" name="Text 3"/>
          <p:cNvSpPr/>
          <p:nvPr/>
        </p:nvSpPr>
        <p:spPr>
          <a:xfrm>
            <a:off x="6167914" y="4214574"/>
            <a:ext cx="2431375" cy="623173"/>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Links to other websites, often opened in new tabs</a:t>
            </a:r>
            <a:endParaRPr lang="en-US" sz="1500" dirty="0"/>
          </a:p>
        </p:txBody>
      </p:sp>
      <p:pic>
        <p:nvPicPr>
          <p:cNvPr id="8" name="Image 2" descr="preencoded.png"/>
          <p:cNvPicPr>
            <a:picLocks noChangeAspect="1"/>
          </p:cNvPicPr>
          <p:nvPr/>
        </p:nvPicPr>
        <p:blipFill>
          <a:blip r:embed="rId5"/>
          <a:stretch>
            <a:fillRect/>
          </a:stretch>
        </p:blipFill>
        <p:spPr>
          <a:xfrm>
            <a:off x="8842653" y="1437442"/>
            <a:ext cx="486727" cy="486728"/>
          </a:xfrm>
          <a:prstGeom prst="rect">
            <a:avLst/>
          </a:prstGeom>
        </p:spPr>
      </p:pic>
      <p:sp>
        <p:nvSpPr>
          <p:cNvPr id="9" name="Text 4"/>
          <p:cNvSpPr/>
          <p:nvPr/>
        </p:nvSpPr>
        <p:spPr>
          <a:xfrm>
            <a:off x="8842653" y="2118836"/>
            <a:ext cx="2431375" cy="304205"/>
          </a:xfrm>
          <a:prstGeom prst="rect">
            <a:avLst/>
          </a:prstGeom>
          <a:noFill/>
          <a:ln/>
        </p:spPr>
        <p:txBody>
          <a:bodyPr wrap="none" lIns="0" tIns="0" rIns="0" bIns="0" rtlCol="0" anchor="t"/>
          <a:lstStyle/>
          <a:p>
            <a:pPr marL="0" indent="0" algn="l">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Internal Link</a:t>
            </a:r>
            <a:endParaRPr lang="en-US" sz="1900" dirty="0"/>
          </a:p>
        </p:txBody>
      </p:sp>
      <p:sp>
        <p:nvSpPr>
          <p:cNvPr id="10" name="Text 5"/>
          <p:cNvSpPr/>
          <p:nvPr/>
        </p:nvSpPr>
        <p:spPr>
          <a:xfrm>
            <a:off x="8842653" y="2539841"/>
            <a:ext cx="2431375" cy="623173"/>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&lt;a href="about.html"&gt;About Us&lt;/a&gt;</a:t>
            </a:r>
            <a:endParaRPr lang="en-US" sz="1500" dirty="0"/>
          </a:p>
        </p:txBody>
      </p:sp>
      <p:sp>
        <p:nvSpPr>
          <p:cNvPr id="11" name="Text 6"/>
          <p:cNvSpPr/>
          <p:nvPr/>
        </p:nvSpPr>
        <p:spPr>
          <a:xfrm>
            <a:off x="8842653" y="3279815"/>
            <a:ext cx="2431375" cy="623173"/>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Links to other pages within the same website</a:t>
            </a:r>
            <a:endParaRPr lang="en-US" sz="1500" dirty="0"/>
          </a:p>
        </p:txBody>
      </p:sp>
      <p:pic>
        <p:nvPicPr>
          <p:cNvPr id="12" name="Image 3" descr="preencoded.png"/>
          <p:cNvPicPr>
            <a:picLocks noChangeAspect="1"/>
          </p:cNvPicPr>
          <p:nvPr/>
        </p:nvPicPr>
        <p:blipFill>
          <a:blip r:embed="rId6"/>
          <a:stretch>
            <a:fillRect/>
          </a:stretch>
        </p:blipFill>
        <p:spPr>
          <a:xfrm>
            <a:off x="11517392" y="1437442"/>
            <a:ext cx="486727" cy="486728"/>
          </a:xfrm>
          <a:prstGeom prst="rect">
            <a:avLst/>
          </a:prstGeom>
        </p:spPr>
      </p:pic>
      <p:sp>
        <p:nvSpPr>
          <p:cNvPr id="13" name="Text 7"/>
          <p:cNvSpPr/>
          <p:nvPr/>
        </p:nvSpPr>
        <p:spPr>
          <a:xfrm>
            <a:off x="11517392" y="2118836"/>
            <a:ext cx="2431375" cy="304205"/>
          </a:xfrm>
          <a:prstGeom prst="rect">
            <a:avLst/>
          </a:prstGeom>
          <a:noFill/>
          <a:ln/>
        </p:spPr>
        <p:txBody>
          <a:bodyPr wrap="none" lIns="0" tIns="0" rIns="0" bIns="0" rtlCol="0" anchor="t"/>
          <a:lstStyle/>
          <a:p>
            <a:pPr marL="0" indent="0" algn="l">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Jump to Section</a:t>
            </a:r>
            <a:endParaRPr lang="en-US" sz="1900" dirty="0"/>
          </a:p>
        </p:txBody>
      </p:sp>
      <p:sp>
        <p:nvSpPr>
          <p:cNvPr id="14" name="Text 8"/>
          <p:cNvSpPr/>
          <p:nvPr/>
        </p:nvSpPr>
        <p:spPr>
          <a:xfrm>
            <a:off x="11517392" y="2539841"/>
            <a:ext cx="2431375" cy="623173"/>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&lt;a href="#contact"&gt;Go to Contact&lt;/a&gt;</a:t>
            </a:r>
            <a:endParaRPr lang="en-US" sz="1500" dirty="0"/>
          </a:p>
        </p:txBody>
      </p:sp>
      <p:sp>
        <p:nvSpPr>
          <p:cNvPr id="15" name="Text 9"/>
          <p:cNvSpPr/>
          <p:nvPr/>
        </p:nvSpPr>
        <p:spPr>
          <a:xfrm>
            <a:off x="11517392" y="3279815"/>
            <a:ext cx="2431375" cy="623173"/>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&lt;h2 id="contact"&gt;Contact Us&lt;/h2&gt;</a:t>
            </a:r>
            <a:endParaRPr lang="en-US" sz="1500" dirty="0"/>
          </a:p>
        </p:txBody>
      </p:sp>
      <p:sp>
        <p:nvSpPr>
          <p:cNvPr id="16" name="Text 10"/>
          <p:cNvSpPr/>
          <p:nvPr/>
        </p:nvSpPr>
        <p:spPr>
          <a:xfrm>
            <a:off x="11517392" y="4019788"/>
            <a:ext cx="2431375" cy="623173"/>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Links to specific sections within the same page</a:t>
            </a:r>
            <a:endParaRPr lang="en-US" sz="1500" dirty="0"/>
          </a:p>
        </p:txBody>
      </p:sp>
      <p:pic>
        <p:nvPicPr>
          <p:cNvPr id="17" name="Image 4" descr="preencoded.png"/>
          <p:cNvPicPr>
            <a:picLocks noChangeAspect="1"/>
          </p:cNvPicPr>
          <p:nvPr/>
        </p:nvPicPr>
        <p:blipFill>
          <a:blip r:embed="rId7"/>
          <a:stretch>
            <a:fillRect/>
          </a:stretch>
        </p:blipFill>
        <p:spPr>
          <a:xfrm>
            <a:off x="6167914" y="5227201"/>
            <a:ext cx="486727" cy="486728"/>
          </a:xfrm>
          <a:prstGeom prst="rect">
            <a:avLst/>
          </a:prstGeom>
        </p:spPr>
      </p:pic>
      <p:sp>
        <p:nvSpPr>
          <p:cNvPr id="18" name="Text 11"/>
          <p:cNvSpPr/>
          <p:nvPr/>
        </p:nvSpPr>
        <p:spPr>
          <a:xfrm>
            <a:off x="6167914" y="5908596"/>
            <a:ext cx="2431375" cy="304205"/>
          </a:xfrm>
          <a:prstGeom prst="rect">
            <a:avLst/>
          </a:prstGeom>
          <a:noFill/>
          <a:ln/>
        </p:spPr>
        <p:txBody>
          <a:bodyPr wrap="none" lIns="0" tIns="0" rIns="0" bIns="0" rtlCol="0" anchor="t"/>
          <a:lstStyle/>
          <a:p>
            <a:pPr marL="0" indent="0" algn="l">
              <a:lnSpc>
                <a:spcPts val="2350"/>
              </a:lnSpc>
              <a:buNone/>
            </a:pPr>
            <a:r>
              <a:rPr lang="en-US" sz="1900" dirty="0">
                <a:solidFill>
                  <a:srgbClr val="D4D4D1"/>
                </a:solidFill>
                <a:latin typeface="IBM Plex Sans Medium" pitchFamily="34" charset="0"/>
                <a:ea typeface="IBM Plex Sans Medium" pitchFamily="34" charset="-122"/>
                <a:cs typeface="IBM Plex Sans Medium" pitchFamily="34" charset="-120"/>
              </a:rPr>
              <a:t>Download Link</a:t>
            </a:r>
            <a:endParaRPr lang="en-US" sz="1900" dirty="0"/>
          </a:p>
        </p:txBody>
      </p:sp>
      <p:sp>
        <p:nvSpPr>
          <p:cNvPr id="19" name="Text 12"/>
          <p:cNvSpPr/>
          <p:nvPr/>
        </p:nvSpPr>
        <p:spPr>
          <a:xfrm>
            <a:off x="6167914" y="6329601"/>
            <a:ext cx="2431375" cy="623173"/>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&lt;a href="flathouse.jpg" download&gt;Download&lt;/a&gt;</a:t>
            </a:r>
            <a:endParaRPr lang="en-US" sz="1500" dirty="0"/>
          </a:p>
        </p:txBody>
      </p:sp>
      <p:sp>
        <p:nvSpPr>
          <p:cNvPr id="20" name="Text 13"/>
          <p:cNvSpPr/>
          <p:nvPr/>
        </p:nvSpPr>
        <p:spPr>
          <a:xfrm>
            <a:off x="6167914" y="7069574"/>
            <a:ext cx="2431375" cy="623173"/>
          </a:xfrm>
          <a:prstGeom prst="rect">
            <a:avLst/>
          </a:prstGeom>
          <a:noFill/>
          <a:ln/>
        </p:spPr>
        <p:txBody>
          <a:bodyPr wrap="square" lIns="0" tIns="0" rIns="0" bIns="0" rtlCol="0" anchor="t"/>
          <a:lstStyle/>
          <a:p>
            <a:pPr marL="0" indent="0" algn="l">
              <a:lnSpc>
                <a:spcPts val="2450"/>
              </a:lnSpc>
              <a:buNone/>
            </a:pPr>
            <a:r>
              <a:rPr lang="en-US" sz="1500" dirty="0">
                <a:solidFill>
                  <a:srgbClr val="D4D4D1"/>
                </a:solidFill>
                <a:latin typeface="Roboto" pitchFamily="34" charset="0"/>
                <a:ea typeface="Roboto" pitchFamily="34" charset="-122"/>
                <a:cs typeface="Roboto" pitchFamily="34" charset="-120"/>
              </a:rPr>
              <a:t>Prompts the user to download a file</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85098" y="616863"/>
            <a:ext cx="5608320" cy="700921"/>
          </a:xfrm>
          <a:prstGeom prst="rect">
            <a:avLst/>
          </a:prstGeom>
          <a:noFill/>
          <a:ln/>
        </p:spPr>
        <p:txBody>
          <a:bodyPr wrap="none" lIns="0" tIns="0" rIns="0" bIns="0" rtlCol="0" anchor="t"/>
          <a:lstStyle/>
          <a:p>
            <a:pPr marL="0" indent="0" algn="l">
              <a:lnSpc>
                <a:spcPts val="5500"/>
              </a:lnSpc>
              <a:buNone/>
            </a:pPr>
            <a:r>
              <a:rPr lang="en-US" sz="4400" dirty="0">
                <a:solidFill>
                  <a:srgbClr val="F3F3F2"/>
                </a:solidFill>
                <a:latin typeface="IBM Plex Sans Medium" pitchFamily="34" charset="0"/>
                <a:ea typeface="IBM Plex Sans Medium" pitchFamily="34" charset="-122"/>
                <a:cs typeface="IBM Plex Sans Medium" pitchFamily="34" charset="-120"/>
              </a:rPr>
              <a:t>Link Element in Head</a:t>
            </a:r>
            <a:endParaRPr lang="en-US" sz="4400" dirty="0"/>
          </a:p>
        </p:txBody>
      </p:sp>
      <p:sp>
        <p:nvSpPr>
          <p:cNvPr id="3" name="Text 1"/>
          <p:cNvSpPr/>
          <p:nvPr/>
        </p:nvSpPr>
        <p:spPr>
          <a:xfrm>
            <a:off x="785098" y="1766411"/>
            <a:ext cx="13060204" cy="717709"/>
          </a:xfrm>
          <a:prstGeom prst="rect">
            <a:avLst/>
          </a:prstGeom>
          <a:noFill/>
          <a:ln/>
        </p:spPr>
        <p:txBody>
          <a:bodyPr wrap="squar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The &lt;link&gt; element is used in the &lt;head&gt; of an HTML document to link external resources like CSS files or icons. Unlike the &lt;a&gt; tag, it doesn't create visible links but establishes connections to external resources.</a:t>
            </a:r>
            <a:endParaRPr lang="en-US" sz="1750" dirty="0"/>
          </a:p>
        </p:txBody>
      </p:sp>
      <p:pic>
        <p:nvPicPr>
          <p:cNvPr id="4" name="Image 0" descr="preencoded.png"/>
          <p:cNvPicPr>
            <a:picLocks noChangeAspect="1"/>
          </p:cNvPicPr>
          <p:nvPr/>
        </p:nvPicPr>
        <p:blipFill>
          <a:blip r:embed="rId3"/>
          <a:stretch>
            <a:fillRect/>
          </a:stretch>
        </p:blipFill>
        <p:spPr>
          <a:xfrm>
            <a:off x="785098" y="2736413"/>
            <a:ext cx="4166473" cy="2574965"/>
          </a:xfrm>
          <a:prstGeom prst="rect">
            <a:avLst/>
          </a:prstGeom>
        </p:spPr>
      </p:pic>
      <p:sp>
        <p:nvSpPr>
          <p:cNvPr id="5" name="Text 2"/>
          <p:cNvSpPr/>
          <p:nvPr/>
        </p:nvSpPr>
        <p:spPr>
          <a:xfrm>
            <a:off x="785098" y="5591770"/>
            <a:ext cx="3577590" cy="350401"/>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Common Link Element Uses</a:t>
            </a:r>
            <a:endParaRPr lang="en-US" sz="2200" dirty="0"/>
          </a:p>
        </p:txBody>
      </p:sp>
      <p:sp>
        <p:nvSpPr>
          <p:cNvPr id="6" name="Text 3"/>
          <p:cNvSpPr/>
          <p:nvPr/>
        </p:nvSpPr>
        <p:spPr>
          <a:xfrm>
            <a:off x="785098" y="6076712"/>
            <a:ext cx="4166473" cy="1435418"/>
          </a:xfrm>
          <a:prstGeom prst="rect">
            <a:avLst/>
          </a:prstGeom>
          <a:noFill/>
          <a:ln/>
        </p:spPr>
        <p:txBody>
          <a:bodyPr wrap="squar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The &lt;link&gt; element connects stylesheets, icons, and other resources to your HTML document, enhancing functionality and appearance without creating visible links.</a:t>
            </a:r>
            <a:endParaRPr lang="en-US" sz="1750" dirty="0"/>
          </a:p>
        </p:txBody>
      </p:sp>
      <p:pic>
        <p:nvPicPr>
          <p:cNvPr id="7" name="Image 1" descr="preencoded.png"/>
          <p:cNvPicPr>
            <a:picLocks noChangeAspect="1"/>
          </p:cNvPicPr>
          <p:nvPr/>
        </p:nvPicPr>
        <p:blipFill>
          <a:blip r:embed="rId4"/>
          <a:stretch>
            <a:fillRect/>
          </a:stretch>
        </p:blipFill>
        <p:spPr>
          <a:xfrm>
            <a:off x="5231963" y="2736413"/>
            <a:ext cx="4166473" cy="2574965"/>
          </a:xfrm>
          <a:prstGeom prst="rect">
            <a:avLst/>
          </a:prstGeom>
        </p:spPr>
      </p:pic>
      <p:sp>
        <p:nvSpPr>
          <p:cNvPr id="8" name="Text 4"/>
          <p:cNvSpPr/>
          <p:nvPr/>
        </p:nvSpPr>
        <p:spPr>
          <a:xfrm>
            <a:off x="5231963" y="5591770"/>
            <a:ext cx="3067526" cy="350401"/>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Linking CSS Stylesheets</a:t>
            </a:r>
            <a:endParaRPr lang="en-US" sz="2200" dirty="0"/>
          </a:p>
        </p:txBody>
      </p:sp>
      <p:sp>
        <p:nvSpPr>
          <p:cNvPr id="9" name="Text 5"/>
          <p:cNvSpPr/>
          <p:nvPr/>
        </p:nvSpPr>
        <p:spPr>
          <a:xfrm>
            <a:off x="5231963" y="6076712"/>
            <a:ext cx="4166473" cy="358854"/>
          </a:xfrm>
          <a:prstGeom prst="rect">
            <a:avLst/>
          </a:prstGeom>
          <a:noFill/>
          <a:ln/>
        </p:spPr>
        <p:txBody>
          <a:bodyPr wrap="non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&lt;link rel="stylesheet" href="styles.css"&gt;</a:t>
            </a:r>
            <a:endParaRPr lang="en-US" sz="1750" dirty="0"/>
          </a:p>
        </p:txBody>
      </p:sp>
      <p:sp>
        <p:nvSpPr>
          <p:cNvPr id="10" name="Text 6"/>
          <p:cNvSpPr/>
          <p:nvPr/>
        </p:nvSpPr>
        <p:spPr>
          <a:xfrm>
            <a:off x="5231963" y="6570107"/>
            <a:ext cx="4166473" cy="1076563"/>
          </a:xfrm>
          <a:prstGeom prst="rect">
            <a:avLst/>
          </a:prstGeom>
          <a:noFill/>
          <a:ln/>
        </p:spPr>
        <p:txBody>
          <a:bodyPr wrap="squar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This connects external CSS files to style your HTML document, separating content from presentation.</a:t>
            </a:r>
            <a:endParaRPr lang="en-US" sz="1750" dirty="0"/>
          </a:p>
        </p:txBody>
      </p:sp>
      <p:pic>
        <p:nvPicPr>
          <p:cNvPr id="11" name="Image 2" descr="preencoded.png"/>
          <p:cNvPicPr>
            <a:picLocks noChangeAspect="1"/>
          </p:cNvPicPr>
          <p:nvPr/>
        </p:nvPicPr>
        <p:blipFill>
          <a:blip r:embed="rId5"/>
          <a:stretch>
            <a:fillRect/>
          </a:stretch>
        </p:blipFill>
        <p:spPr>
          <a:xfrm>
            <a:off x="9678829" y="2736413"/>
            <a:ext cx="4166473" cy="2574965"/>
          </a:xfrm>
          <a:prstGeom prst="rect">
            <a:avLst/>
          </a:prstGeom>
        </p:spPr>
      </p:pic>
      <p:sp>
        <p:nvSpPr>
          <p:cNvPr id="12" name="Text 7"/>
          <p:cNvSpPr/>
          <p:nvPr/>
        </p:nvSpPr>
        <p:spPr>
          <a:xfrm>
            <a:off x="9678829" y="5591770"/>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Adding Favicons</a:t>
            </a:r>
            <a:endParaRPr lang="en-US" sz="2200" dirty="0"/>
          </a:p>
        </p:txBody>
      </p:sp>
      <p:sp>
        <p:nvSpPr>
          <p:cNvPr id="13" name="Text 8"/>
          <p:cNvSpPr/>
          <p:nvPr/>
        </p:nvSpPr>
        <p:spPr>
          <a:xfrm>
            <a:off x="9678829" y="6076712"/>
            <a:ext cx="4166473" cy="358854"/>
          </a:xfrm>
          <a:prstGeom prst="rect">
            <a:avLst/>
          </a:prstGeom>
          <a:noFill/>
          <a:ln/>
        </p:spPr>
        <p:txBody>
          <a:bodyPr wrap="non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&lt;link rel="icon" href="favicon.ico"&gt;</a:t>
            </a:r>
            <a:endParaRPr lang="en-US" sz="1750" dirty="0"/>
          </a:p>
        </p:txBody>
      </p:sp>
      <p:sp>
        <p:nvSpPr>
          <p:cNvPr id="14" name="Text 9"/>
          <p:cNvSpPr/>
          <p:nvPr/>
        </p:nvSpPr>
        <p:spPr>
          <a:xfrm>
            <a:off x="9678829" y="6570107"/>
            <a:ext cx="4166473" cy="1076563"/>
          </a:xfrm>
          <a:prstGeom prst="rect">
            <a:avLst/>
          </a:prstGeom>
          <a:noFill/>
          <a:ln/>
        </p:spPr>
        <p:txBody>
          <a:bodyPr wrap="square" lIns="0" tIns="0" rIns="0" bIns="0" rtlCol="0" anchor="t"/>
          <a:lstStyle/>
          <a:p>
            <a:pPr marL="0" indent="0" algn="l">
              <a:lnSpc>
                <a:spcPts val="2800"/>
              </a:lnSpc>
              <a:buNone/>
            </a:pPr>
            <a:r>
              <a:rPr lang="en-US" sz="1750" dirty="0">
                <a:solidFill>
                  <a:srgbClr val="D4D4D1"/>
                </a:solidFill>
                <a:latin typeface="Roboto" pitchFamily="34" charset="0"/>
                <a:ea typeface="Roboto" pitchFamily="34" charset="-122"/>
                <a:cs typeface="Roboto" pitchFamily="34" charset="-120"/>
              </a:rPr>
              <a:t>This adds the small icon that appears in browser tabs and bookmarks, enhancing brand identity.</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8784" y="758428"/>
            <a:ext cx="5348764" cy="668536"/>
          </a:xfrm>
          <a:prstGeom prst="rect">
            <a:avLst/>
          </a:prstGeom>
          <a:noFill/>
          <a:ln/>
        </p:spPr>
        <p:txBody>
          <a:bodyPr wrap="none" lIns="0" tIns="0" rIns="0" bIns="0" rtlCol="0" anchor="t"/>
          <a:lstStyle/>
          <a:p>
            <a:pPr marL="0" indent="0" algn="l">
              <a:lnSpc>
                <a:spcPts val="5250"/>
              </a:lnSpc>
              <a:buNone/>
            </a:pPr>
            <a:r>
              <a:rPr lang="en-US" sz="4200" dirty="0">
                <a:solidFill>
                  <a:srgbClr val="F3F3F2"/>
                </a:solidFill>
                <a:latin typeface="IBM Plex Sans Medium" pitchFamily="34" charset="0"/>
                <a:ea typeface="IBM Plex Sans Medium" pitchFamily="34" charset="-122"/>
                <a:cs typeface="IBM Plex Sans Medium" pitchFamily="34" charset="-120"/>
              </a:rPr>
              <a:t>Image Tag</a:t>
            </a:r>
            <a:endParaRPr lang="en-US" sz="4200" dirty="0"/>
          </a:p>
        </p:txBody>
      </p:sp>
      <p:sp>
        <p:nvSpPr>
          <p:cNvPr id="4" name="Text 1"/>
          <p:cNvSpPr/>
          <p:nvPr/>
        </p:nvSpPr>
        <p:spPr>
          <a:xfrm>
            <a:off x="748784" y="1747838"/>
            <a:ext cx="7646432" cy="684609"/>
          </a:xfrm>
          <a:prstGeom prst="rect">
            <a:avLst/>
          </a:prstGeom>
          <a:noFill/>
          <a:ln/>
        </p:spPr>
        <p:txBody>
          <a:bodyPr wrap="squar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The &lt;img&gt; element in HTML is used to embed images into a web page. It is a self-closing (void) tag, meaning it doesn't have a closing tag like &lt;/img&gt;.</a:t>
            </a:r>
            <a:endParaRPr lang="en-US" sz="1650" dirty="0"/>
          </a:p>
        </p:txBody>
      </p:sp>
      <p:sp>
        <p:nvSpPr>
          <p:cNvPr id="5" name="Shape 2"/>
          <p:cNvSpPr/>
          <p:nvPr/>
        </p:nvSpPr>
        <p:spPr>
          <a:xfrm>
            <a:off x="748784" y="2673072"/>
            <a:ext cx="7646432" cy="4797981"/>
          </a:xfrm>
          <a:prstGeom prst="roundRect">
            <a:avLst>
              <a:gd name="adj" fmla="val 669"/>
            </a:avLst>
          </a:prstGeom>
          <a:noFill/>
          <a:ln w="7620">
            <a:solidFill>
              <a:srgbClr val="FFFFFF">
                <a:alpha val="24000"/>
              </a:srgbClr>
            </a:solidFill>
            <a:prstDash val="solid"/>
          </a:ln>
        </p:spPr>
        <p:txBody>
          <a:bodyPr/>
          <a:lstStyle/>
          <a:p>
            <a:endParaRPr lang="en-NZ"/>
          </a:p>
        </p:txBody>
      </p:sp>
      <p:sp>
        <p:nvSpPr>
          <p:cNvPr id="6" name="Shape 3"/>
          <p:cNvSpPr/>
          <p:nvPr/>
        </p:nvSpPr>
        <p:spPr>
          <a:xfrm>
            <a:off x="756404" y="2680692"/>
            <a:ext cx="7630358" cy="614243"/>
          </a:xfrm>
          <a:prstGeom prst="rect">
            <a:avLst/>
          </a:prstGeom>
          <a:solidFill>
            <a:srgbClr val="FFFFFF">
              <a:alpha val="4000"/>
            </a:srgbClr>
          </a:solidFill>
          <a:ln/>
        </p:spPr>
        <p:txBody>
          <a:bodyPr/>
          <a:lstStyle/>
          <a:p>
            <a:endParaRPr lang="en-NZ"/>
          </a:p>
        </p:txBody>
      </p:sp>
      <p:sp>
        <p:nvSpPr>
          <p:cNvPr id="7" name="Text 4"/>
          <p:cNvSpPr/>
          <p:nvPr/>
        </p:nvSpPr>
        <p:spPr>
          <a:xfrm>
            <a:off x="971074" y="2816662"/>
            <a:ext cx="211169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Attribute</a:t>
            </a:r>
            <a:endParaRPr lang="en-US" sz="1650" dirty="0"/>
          </a:p>
        </p:txBody>
      </p:sp>
      <p:sp>
        <p:nvSpPr>
          <p:cNvPr id="8" name="Text 5"/>
          <p:cNvSpPr/>
          <p:nvPr/>
        </p:nvSpPr>
        <p:spPr>
          <a:xfrm>
            <a:off x="3518059" y="2816662"/>
            <a:ext cx="210788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Purpose</a:t>
            </a:r>
            <a:endParaRPr lang="en-US" sz="1650" dirty="0"/>
          </a:p>
        </p:txBody>
      </p:sp>
      <p:sp>
        <p:nvSpPr>
          <p:cNvPr id="9" name="Text 6"/>
          <p:cNvSpPr/>
          <p:nvPr/>
        </p:nvSpPr>
        <p:spPr>
          <a:xfrm>
            <a:off x="6061234" y="2816662"/>
            <a:ext cx="211169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Example</a:t>
            </a:r>
            <a:endParaRPr lang="en-US" sz="1650" dirty="0"/>
          </a:p>
        </p:txBody>
      </p:sp>
      <p:sp>
        <p:nvSpPr>
          <p:cNvPr id="10" name="Shape 7"/>
          <p:cNvSpPr/>
          <p:nvPr/>
        </p:nvSpPr>
        <p:spPr>
          <a:xfrm>
            <a:off x="756404" y="3294936"/>
            <a:ext cx="7630358" cy="956548"/>
          </a:xfrm>
          <a:prstGeom prst="rect">
            <a:avLst/>
          </a:prstGeom>
          <a:solidFill>
            <a:srgbClr val="000000">
              <a:alpha val="4000"/>
            </a:srgbClr>
          </a:solidFill>
          <a:ln/>
        </p:spPr>
        <p:txBody>
          <a:bodyPr/>
          <a:lstStyle/>
          <a:p>
            <a:endParaRPr lang="en-NZ"/>
          </a:p>
        </p:txBody>
      </p:sp>
      <p:sp>
        <p:nvSpPr>
          <p:cNvPr id="11" name="Text 8"/>
          <p:cNvSpPr/>
          <p:nvPr/>
        </p:nvSpPr>
        <p:spPr>
          <a:xfrm>
            <a:off x="971074" y="3430905"/>
            <a:ext cx="211169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src</a:t>
            </a:r>
            <a:endParaRPr lang="en-US" sz="1650" dirty="0"/>
          </a:p>
        </p:txBody>
      </p:sp>
      <p:sp>
        <p:nvSpPr>
          <p:cNvPr id="12" name="Text 9"/>
          <p:cNvSpPr/>
          <p:nvPr/>
        </p:nvSpPr>
        <p:spPr>
          <a:xfrm>
            <a:off x="3518059" y="3430905"/>
            <a:ext cx="2107883" cy="684609"/>
          </a:xfrm>
          <a:prstGeom prst="rect">
            <a:avLst/>
          </a:prstGeom>
          <a:noFill/>
          <a:ln/>
        </p:spPr>
        <p:txBody>
          <a:bodyPr wrap="squar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Specifies the path or URL of the image file</a:t>
            </a:r>
            <a:endParaRPr lang="en-US" sz="1650" dirty="0"/>
          </a:p>
        </p:txBody>
      </p:sp>
      <p:sp>
        <p:nvSpPr>
          <p:cNvPr id="13" name="Text 10"/>
          <p:cNvSpPr/>
          <p:nvPr/>
        </p:nvSpPr>
        <p:spPr>
          <a:xfrm>
            <a:off x="6061234" y="3430905"/>
            <a:ext cx="2111693" cy="684609"/>
          </a:xfrm>
          <a:prstGeom prst="rect">
            <a:avLst/>
          </a:prstGeom>
          <a:noFill/>
          <a:ln/>
        </p:spPr>
        <p:txBody>
          <a:bodyPr wrap="squar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src="images/photo.jpg"</a:t>
            </a:r>
            <a:endParaRPr lang="en-US" sz="1650" dirty="0"/>
          </a:p>
        </p:txBody>
      </p:sp>
      <p:sp>
        <p:nvSpPr>
          <p:cNvPr id="14" name="Shape 11"/>
          <p:cNvSpPr/>
          <p:nvPr/>
        </p:nvSpPr>
        <p:spPr>
          <a:xfrm>
            <a:off x="756404" y="4251484"/>
            <a:ext cx="7630358" cy="1298853"/>
          </a:xfrm>
          <a:prstGeom prst="rect">
            <a:avLst/>
          </a:prstGeom>
          <a:solidFill>
            <a:srgbClr val="FFFFFF">
              <a:alpha val="4000"/>
            </a:srgbClr>
          </a:solidFill>
          <a:ln/>
        </p:spPr>
        <p:txBody>
          <a:bodyPr/>
          <a:lstStyle/>
          <a:p>
            <a:endParaRPr lang="en-NZ"/>
          </a:p>
        </p:txBody>
      </p:sp>
      <p:sp>
        <p:nvSpPr>
          <p:cNvPr id="15" name="Text 12"/>
          <p:cNvSpPr/>
          <p:nvPr/>
        </p:nvSpPr>
        <p:spPr>
          <a:xfrm>
            <a:off x="971074" y="4387453"/>
            <a:ext cx="211169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alt</a:t>
            </a:r>
            <a:endParaRPr lang="en-US" sz="1650" dirty="0"/>
          </a:p>
        </p:txBody>
      </p:sp>
      <p:sp>
        <p:nvSpPr>
          <p:cNvPr id="16" name="Text 13"/>
          <p:cNvSpPr/>
          <p:nvPr/>
        </p:nvSpPr>
        <p:spPr>
          <a:xfrm>
            <a:off x="3518059" y="4387453"/>
            <a:ext cx="2107883" cy="1026914"/>
          </a:xfrm>
          <a:prstGeom prst="rect">
            <a:avLst/>
          </a:prstGeom>
          <a:noFill/>
          <a:ln/>
        </p:spPr>
        <p:txBody>
          <a:bodyPr wrap="squar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Alternative text shown if image can't load</a:t>
            </a:r>
            <a:endParaRPr lang="en-US" sz="1650" dirty="0"/>
          </a:p>
        </p:txBody>
      </p:sp>
      <p:sp>
        <p:nvSpPr>
          <p:cNvPr id="17" name="Text 14"/>
          <p:cNvSpPr/>
          <p:nvPr/>
        </p:nvSpPr>
        <p:spPr>
          <a:xfrm>
            <a:off x="6061234" y="4387453"/>
            <a:ext cx="211169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alt="A smiling dog"</a:t>
            </a:r>
            <a:endParaRPr lang="en-US" sz="1650" dirty="0"/>
          </a:p>
        </p:txBody>
      </p:sp>
      <p:sp>
        <p:nvSpPr>
          <p:cNvPr id="18" name="Shape 15"/>
          <p:cNvSpPr/>
          <p:nvPr/>
        </p:nvSpPr>
        <p:spPr>
          <a:xfrm>
            <a:off x="756404" y="5550337"/>
            <a:ext cx="7630358" cy="956548"/>
          </a:xfrm>
          <a:prstGeom prst="rect">
            <a:avLst/>
          </a:prstGeom>
          <a:solidFill>
            <a:srgbClr val="000000">
              <a:alpha val="4000"/>
            </a:srgbClr>
          </a:solidFill>
          <a:ln/>
        </p:spPr>
        <p:txBody>
          <a:bodyPr/>
          <a:lstStyle/>
          <a:p>
            <a:endParaRPr lang="en-NZ"/>
          </a:p>
        </p:txBody>
      </p:sp>
      <p:sp>
        <p:nvSpPr>
          <p:cNvPr id="19" name="Text 16"/>
          <p:cNvSpPr/>
          <p:nvPr/>
        </p:nvSpPr>
        <p:spPr>
          <a:xfrm>
            <a:off x="971074" y="5686306"/>
            <a:ext cx="211169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width</a:t>
            </a:r>
            <a:endParaRPr lang="en-US" sz="1650" dirty="0"/>
          </a:p>
        </p:txBody>
      </p:sp>
      <p:sp>
        <p:nvSpPr>
          <p:cNvPr id="20" name="Text 17"/>
          <p:cNvSpPr/>
          <p:nvPr/>
        </p:nvSpPr>
        <p:spPr>
          <a:xfrm>
            <a:off x="3518059" y="5686306"/>
            <a:ext cx="2107883" cy="684609"/>
          </a:xfrm>
          <a:prstGeom prst="rect">
            <a:avLst/>
          </a:prstGeom>
          <a:noFill/>
          <a:ln/>
        </p:spPr>
        <p:txBody>
          <a:bodyPr wrap="squar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Sets the width (in pixels or percent)</a:t>
            </a:r>
            <a:endParaRPr lang="en-US" sz="1650" dirty="0"/>
          </a:p>
        </p:txBody>
      </p:sp>
      <p:sp>
        <p:nvSpPr>
          <p:cNvPr id="21" name="Text 18"/>
          <p:cNvSpPr/>
          <p:nvPr/>
        </p:nvSpPr>
        <p:spPr>
          <a:xfrm>
            <a:off x="6061234" y="5686306"/>
            <a:ext cx="211169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width="300"</a:t>
            </a:r>
            <a:endParaRPr lang="en-US" sz="1650" dirty="0"/>
          </a:p>
        </p:txBody>
      </p:sp>
      <p:sp>
        <p:nvSpPr>
          <p:cNvPr id="22" name="Shape 19"/>
          <p:cNvSpPr/>
          <p:nvPr/>
        </p:nvSpPr>
        <p:spPr>
          <a:xfrm>
            <a:off x="756404" y="6506885"/>
            <a:ext cx="7630358" cy="956548"/>
          </a:xfrm>
          <a:prstGeom prst="rect">
            <a:avLst/>
          </a:prstGeom>
          <a:solidFill>
            <a:srgbClr val="FFFFFF">
              <a:alpha val="4000"/>
            </a:srgbClr>
          </a:solidFill>
          <a:ln/>
        </p:spPr>
        <p:txBody>
          <a:bodyPr/>
          <a:lstStyle/>
          <a:p>
            <a:endParaRPr lang="en-NZ"/>
          </a:p>
        </p:txBody>
      </p:sp>
      <p:sp>
        <p:nvSpPr>
          <p:cNvPr id="23" name="Text 20"/>
          <p:cNvSpPr/>
          <p:nvPr/>
        </p:nvSpPr>
        <p:spPr>
          <a:xfrm>
            <a:off x="971074" y="6642854"/>
            <a:ext cx="211169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height</a:t>
            </a:r>
            <a:endParaRPr lang="en-US" sz="1650" dirty="0"/>
          </a:p>
        </p:txBody>
      </p:sp>
      <p:sp>
        <p:nvSpPr>
          <p:cNvPr id="24" name="Text 21"/>
          <p:cNvSpPr/>
          <p:nvPr/>
        </p:nvSpPr>
        <p:spPr>
          <a:xfrm>
            <a:off x="3518059" y="6642854"/>
            <a:ext cx="2107883" cy="684609"/>
          </a:xfrm>
          <a:prstGeom prst="rect">
            <a:avLst/>
          </a:prstGeom>
          <a:noFill/>
          <a:ln/>
        </p:spPr>
        <p:txBody>
          <a:bodyPr wrap="squar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Sets the height (in pixels or percent)</a:t>
            </a:r>
            <a:endParaRPr lang="en-US" sz="1650" dirty="0"/>
          </a:p>
        </p:txBody>
      </p:sp>
      <p:sp>
        <p:nvSpPr>
          <p:cNvPr id="25" name="Text 22"/>
          <p:cNvSpPr/>
          <p:nvPr/>
        </p:nvSpPr>
        <p:spPr>
          <a:xfrm>
            <a:off x="6061234" y="6642854"/>
            <a:ext cx="2111693" cy="342305"/>
          </a:xfrm>
          <a:prstGeom prst="rect">
            <a:avLst/>
          </a:prstGeom>
          <a:noFill/>
          <a:ln/>
        </p:spPr>
        <p:txBody>
          <a:bodyPr wrap="none" lIns="0" tIns="0" rIns="0" bIns="0" rtlCol="0" anchor="t"/>
          <a:lstStyle/>
          <a:p>
            <a:pPr marL="0" indent="0" algn="l">
              <a:lnSpc>
                <a:spcPts val="2650"/>
              </a:lnSpc>
              <a:buNone/>
            </a:pPr>
            <a:r>
              <a:rPr lang="en-US" sz="1650" dirty="0">
                <a:solidFill>
                  <a:srgbClr val="D4D4D1"/>
                </a:solidFill>
                <a:latin typeface="Roboto" pitchFamily="34" charset="0"/>
                <a:ea typeface="Roboto" pitchFamily="34" charset="-122"/>
                <a:cs typeface="Roboto" pitchFamily="34" charset="-120"/>
              </a:rPr>
              <a:t>height="200"</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24860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Image Tag Example</a:t>
            </a:r>
            <a:endParaRPr lang="en-US" sz="4450" dirty="0"/>
          </a:p>
        </p:txBody>
      </p:sp>
      <p:sp>
        <p:nvSpPr>
          <p:cNvPr id="3" name="Shape 1"/>
          <p:cNvSpPr/>
          <p:nvPr/>
        </p:nvSpPr>
        <p:spPr>
          <a:xfrm>
            <a:off x="793790" y="2552700"/>
            <a:ext cx="6244709" cy="2880360"/>
          </a:xfrm>
          <a:prstGeom prst="roundRect">
            <a:avLst>
              <a:gd name="adj" fmla="val 1181"/>
            </a:avLst>
          </a:prstGeom>
          <a:solidFill>
            <a:srgbClr val="4D1F00"/>
          </a:solidFill>
          <a:ln/>
        </p:spPr>
        <p:txBody>
          <a:bodyPr/>
          <a:lstStyle/>
          <a:p>
            <a:endParaRPr lang="en-NZ"/>
          </a:p>
        </p:txBody>
      </p:sp>
      <p:sp>
        <p:nvSpPr>
          <p:cNvPr id="4" name="Shape 2"/>
          <p:cNvSpPr/>
          <p:nvPr/>
        </p:nvSpPr>
        <p:spPr>
          <a:xfrm>
            <a:off x="782479" y="2552700"/>
            <a:ext cx="6267331" cy="2880360"/>
          </a:xfrm>
          <a:prstGeom prst="roundRect">
            <a:avLst>
              <a:gd name="adj" fmla="val 1181"/>
            </a:avLst>
          </a:prstGeom>
          <a:solidFill>
            <a:srgbClr val="4D1F00"/>
          </a:solidFill>
          <a:ln/>
        </p:spPr>
        <p:txBody>
          <a:bodyPr/>
          <a:lstStyle/>
          <a:p>
            <a:endParaRPr lang="en-NZ"/>
          </a:p>
        </p:txBody>
      </p:sp>
      <p:sp>
        <p:nvSpPr>
          <p:cNvPr id="5" name="Text 3"/>
          <p:cNvSpPr/>
          <p:nvPr/>
        </p:nvSpPr>
        <p:spPr>
          <a:xfrm>
            <a:off x="1009293" y="2722721"/>
            <a:ext cx="5813703" cy="254031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highlight>
                  <a:srgbClr val="4D1F00"/>
                </a:highlight>
                <a:latin typeface="Consolas" pitchFamily="34" charset="0"/>
                <a:ea typeface="Consolas" pitchFamily="34" charset="-122"/>
                <a:cs typeface="Consolas" pitchFamily="34" charset="-120"/>
              </a:rPr>
              <a:t>&lt;img 
  src="images/cat.png" 
  alt="A cute gray cat" 
  width="300" 
  height="200" 
/&gt;
</a:t>
            </a:r>
            <a:endParaRPr lang="en-US" sz="1750" dirty="0"/>
          </a:p>
        </p:txBody>
      </p:sp>
      <p:sp>
        <p:nvSpPr>
          <p:cNvPr id="6" name="Text 4"/>
          <p:cNvSpPr/>
          <p:nvPr/>
        </p:nvSpPr>
        <p:spPr>
          <a:xfrm>
            <a:off x="793790" y="5688211"/>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This code will display an image called cat.png that is 300 pixels wide and 200 pixels tall, with alt text for screen readers or if the image fails to load.</a:t>
            </a:r>
            <a:endParaRPr lang="en-US" sz="1750" dirty="0"/>
          </a:p>
        </p:txBody>
      </p:sp>
      <p:sp>
        <p:nvSpPr>
          <p:cNvPr id="7" name="Text 5"/>
          <p:cNvSpPr/>
          <p:nvPr/>
        </p:nvSpPr>
        <p:spPr>
          <a:xfrm>
            <a:off x="7599521" y="2524363"/>
            <a:ext cx="3499366"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Common Mistakes to Avoid</a:t>
            </a:r>
            <a:endParaRPr lang="en-US" sz="2200" dirty="0"/>
          </a:p>
        </p:txBody>
      </p:sp>
      <p:sp>
        <p:nvSpPr>
          <p:cNvPr id="8" name="Text 6"/>
          <p:cNvSpPr/>
          <p:nvPr/>
        </p:nvSpPr>
        <p:spPr>
          <a:xfrm>
            <a:off x="7599521" y="310550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Forgetting the alt attribute, which is essential for accessibility</a:t>
            </a:r>
            <a:endParaRPr lang="en-US" sz="1750" dirty="0"/>
          </a:p>
        </p:txBody>
      </p:sp>
      <p:sp>
        <p:nvSpPr>
          <p:cNvPr id="9" name="Text 7"/>
          <p:cNvSpPr/>
          <p:nvPr/>
        </p:nvSpPr>
        <p:spPr>
          <a:xfrm>
            <a:off x="7599521" y="391060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Using broken src paths, resulting in images that won't display</a:t>
            </a:r>
            <a:endParaRPr lang="en-US" sz="1750" dirty="0"/>
          </a:p>
        </p:txBody>
      </p:sp>
      <p:sp>
        <p:nvSpPr>
          <p:cNvPr id="10" name="Text 8"/>
          <p:cNvSpPr/>
          <p:nvPr/>
        </p:nvSpPr>
        <p:spPr>
          <a:xfrm>
            <a:off x="7599521" y="471570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Using &lt;img&gt; without defining size, which can break layouts as images load</a:t>
            </a:r>
            <a:endParaRPr lang="en-US" sz="1750" dirty="0"/>
          </a:p>
        </p:txBody>
      </p:sp>
      <p:sp>
        <p:nvSpPr>
          <p:cNvPr id="11" name="Text 9"/>
          <p:cNvSpPr/>
          <p:nvPr/>
        </p:nvSpPr>
        <p:spPr>
          <a:xfrm>
            <a:off x="7599521" y="552080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Using very large images without optimization, slowing page load times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606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Learning Objectives</a:t>
            </a:r>
            <a:endParaRPr lang="en-US" sz="4450" dirty="0"/>
          </a:p>
        </p:txBody>
      </p:sp>
      <p:sp>
        <p:nvSpPr>
          <p:cNvPr id="4" name="Shape 1"/>
          <p:cNvSpPr/>
          <p:nvPr/>
        </p:nvSpPr>
        <p:spPr>
          <a:xfrm>
            <a:off x="6280190" y="1915001"/>
            <a:ext cx="510302" cy="510302"/>
          </a:xfrm>
          <a:prstGeom prst="roundRect">
            <a:avLst>
              <a:gd name="adj" fmla="val 6667"/>
            </a:avLst>
          </a:prstGeom>
          <a:solidFill>
            <a:srgbClr val="484B51"/>
          </a:solidFill>
          <a:ln/>
        </p:spPr>
        <p:txBody>
          <a:bodyPr/>
          <a:lstStyle/>
          <a:p>
            <a:endParaRPr lang="en-NZ"/>
          </a:p>
        </p:txBody>
      </p:sp>
      <p:pic>
        <p:nvPicPr>
          <p:cNvPr id="5" name="Image 1" descr="preencoded.png"/>
          <p:cNvPicPr>
            <a:picLocks noChangeAspect="1"/>
          </p:cNvPicPr>
          <p:nvPr/>
        </p:nvPicPr>
        <p:blipFill>
          <a:blip r:embed="rId4"/>
          <a:stretch>
            <a:fillRect/>
          </a:stretch>
        </p:blipFill>
        <p:spPr>
          <a:xfrm>
            <a:off x="6365260" y="1957507"/>
            <a:ext cx="340162" cy="425291"/>
          </a:xfrm>
          <a:prstGeom prst="rect">
            <a:avLst/>
          </a:prstGeom>
        </p:spPr>
      </p:pic>
      <p:sp>
        <p:nvSpPr>
          <p:cNvPr id="6" name="Text 2"/>
          <p:cNvSpPr/>
          <p:nvPr/>
        </p:nvSpPr>
        <p:spPr>
          <a:xfrm>
            <a:off x="7017306" y="1992868"/>
            <a:ext cx="5021937"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Understand HTML Document Structure</a:t>
            </a:r>
            <a:endParaRPr lang="en-US" sz="2200" dirty="0"/>
          </a:p>
        </p:txBody>
      </p:sp>
      <p:sp>
        <p:nvSpPr>
          <p:cNvPr id="7" name="Text 3"/>
          <p:cNvSpPr/>
          <p:nvPr/>
        </p:nvSpPr>
        <p:spPr>
          <a:xfrm>
            <a:off x="7017306" y="2483287"/>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Create the basic structure of an HTML5 document with proper syntax and organization</a:t>
            </a:r>
            <a:endParaRPr lang="en-US" sz="1750" dirty="0"/>
          </a:p>
        </p:txBody>
      </p:sp>
      <p:sp>
        <p:nvSpPr>
          <p:cNvPr id="8" name="Shape 4"/>
          <p:cNvSpPr/>
          <p:nvPr/>
        </p:nvSpPr>
        <p:spPr>
          <a:xfrm>
            <a:off x="6280190" y="3662720"/>
            <a:ext cx="510302" cy="510302"/>
          </a:xfrm>
          <a:prstGeom prst="roundRect">
            <a:avLst>
              <a:gd name="adj" fmla="val 6667"/>
            </a:avLst>
          </a:prstGeom>
          <a:solidFill>
            <a:srgbClr val="484B51"/>
          </a:solidFill>
          <a:ln/>
        </p:spPr>
        <p:txBody>
          <a:bodyPr/>
          <a:lstStyle/>
          <a:p>
            <a:endParaRPr lang="en-NZ"/>
          </a:p>
        </p:txBody>
      </p:sp>
      <p:pic>
        <p:nvPicPr>
          <p:cNvPr id="9" name="Image 2" descr="preencoded.png"/>
          <p:cNvPicPr>
            <a:picLocks noChangeAspect="1"/>
          </p:cNvPicPr>
          <p:nvPr/>
        </p:nvPicPr>
        <p:blipFill>
          <a:blip r:embed="rId5"/>
          <a:stretch>
            <a:fillRect/>
          </a:stretch>
        </p:blipFill>
        <p:spPr>
          <a:xfrm>
            <a:off x="6365260" y="3705225"/>
            <a:ext cx="340162" cy="425291"/>
          </a:xfrm>
          <a:prstGeom prst="rect">
            <a:avLst/>
          </a:prstGeom>
        </p:spPr>
      </p:pic>
      <p:sp>
        <p:nvSpPr>
          <p:cNvPr id="10" name="Text 5"/>
          <p:cNvSpPr/>
          <p:nvPr/>
        </p:nvSpPr>
        <p:spPr>
          <a:xfrm>
            <a:off x="7017306" y="3740587"/>
            <a:ext cx="3609856"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Master Essential HTML Tags</a:t>
            </a:r>
            <a:endParaRPr lang="en-US" sz="2200" dirty="0"/>
          </a:p>
        </p:txBody>
      </p:sp>
      <p:sp>
        <p:nvSpPr>
          <p:cNvPr id="11" name="Text 6"/>
          <p:cNvSpPr/>
          <p:nvPr/>
        </p:nvSpPr>
        <p:spPr>
          <a:xfrm>
            <a:off x="7017306" y="4231005"/>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Use headings, paragraphs, lists, images, links, and tables effectively</a:t>
            </a:r>
            <a:endParaRPr lang="en-US" sz="1750" dirty="0"/>
          </a:p>
        </p:txBody>
      </p:sp>
      <p:sp>
        <p:nvSpPr>
          <p:cNvPr id="12" name="Shape 7"/>
          <p:cNvSpPr/>
          <p:nvPr/>
        </p:nvSpPr>
        <p:spPr>
          <a:xfrm>
            <a:off x="6280190" y="5047536"/>
            <a:ext cx="510302" cy="510302"/>
          </a:xfrm>
          <a:prstGeom prst="roundRect">
            <a:avLst>
              <a:gd name="adj" fmla="val 6667"/>
            </a:avLst>
          </a:prstGeom>
          <a:solidFill>
            <a:srgbClr val="484B51"/>
          </a:solidFill>
          <a:ln/>
        </p:spPr>
        <p:txBody>
          <a:bodyPr/>
          <a:lstStyle/>
          <a:p>
            <a:endParaRPr lang="en-NZ"/>
          </a:p>
        </p:txBody>
      </p:sp>
      <p:pic>
        <p:nvPicPr>
          <p:cNvPr id="13" name="Image 3" descr="preencoded.png"/>
          <p:cNvPicPr>
            <a:picLocks noChangeAspect="1"/>
          </p:cNvPicPr>
          <p:nvPr/>
        </p:nvPicPr>
        <p:blipFill>
          <a:blip r:embed="rId6"/>
          <a:stretch>
            <a:fillRect/>
          </a:stretch>
        </p:blipFill>
        <p:spPr>
          <a:xfrm>
            <a:off x="6365260" y="5090041"/>
            <a:ext cx="340162" cy="425291"/>
          </a:xfrm>
          <a:prstGeom prst="rect">
            <a:avLst/>
          </a:prstGeom>
        </p:spPr>
      </p:pic>
      <p:sp>
        <p:nvSpPr>
          <p:cNvPr id="14" name="Text 8"/>
          <p:cNvSpPr/>
          <p:nvPr/>
        </p:nvSpPr>
        <p:spPr>
          <a:xfrm>
            <a:off x="7017306" y="5125403"/>
            <a:ext cx="4300180"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Apply Semantic HTML5 Elements</a:t>
            </a:r>
            <a:endParaRPr lang="en-US" sz="2200" dirty="0"/>
          </a:p>
        </p:txBody>
      </p:sp>
      <p:sp>
        <p:nvSpPr>
          <p:cNvPr id="15" name="Text 9"/>
          <p:cNvSpPr/>
          <p:nvPr/>
        </p:nvSpPr>
        <p:spPr>
          <a:xfrm>
            <a:off x="7017306" y="5615821"/>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Improve accessibility and structure with semantic tags</a:t>
            </a:r>
            <a:endParaRPr lang="en-US" sz="1750" dirty="0"/>
          </a:p>
        </p:txBody>
      </p:sp>
      <p:sp>
        <p:nvSpPr>
          <p:cNvPr id="16" name="Shape 10"/>
          <p:cNvSpPr/>
          <p:nvPr/>
        </p:nvSpPr>
        <p:spPr>
          <a:xfrm>
            <a:off x="6280190" y="6432352"/>
            <a:ext cx="510302" cy="510302"/>
          </a:xfrm>
          <a:prstGeom prst="roundRect">
            <a:avLst>
              <a:gd name="adj" fmla="val 6667"/>
            </a:avLst>
          </a:prstGeom>
          <a:solidFill>
            <a:srgbClr val="484B51"/>
          </a:solidFill>
          <a:ln/>
        </p:spPr>
        <p:txBody>
          <a:bodyPr/>
          <a:lstStyle/>
          <a:p>
            <a:endParaRPr lang="en-NZ"/>
          </a:p>
        </p:txBody>
      </p:sp>
      <p:pic>
        <p:nvPicPr>
          <p:cNvPr id="17" name="Image 4" descr="preencoded.png"/>
          <p:cNvPicPr>
            <a:picLocks noChangeAspect="1"/>
          </p:cNvPicPr>
          <p:nvPr/>
        </p:nvPicPr>
        <p:blipFill>
          <a:blip r:embed="rId7"/>
          <a:stretch>
            <a:fillRect/>
          </a:stretch>
        </p:blipFill>
        <p:spPr>
          <a:xfrm>
            <a:off x="6365260" y="6474857"/>
            <a:ext cx="340162" cy="425291"/>
          </a:xfrm>
          <a:prstGeom prst="rect">
            <a:avLst/>
          </a:prstGeom>
        </p:spPr>
      </p:pic>
      <p:sp>
        <p:nvSpPr>
          <p:cNvPr id="18" name="Text 11"/>
          <p:cNvSpPr/>
          <p:nvPr/>
        </p:nvSpPr>
        <p:spPr>
          <a:xfrm>
            <a:off x="7017306" y="6510218"/>
            <a:ext cx="3388638"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Implement Proper Linking</a:t>
            </a:r>
            <a:endParaRPr lang="en-US" sz="2200" dirty="0"/>
          </a:p>
        </p:txBody>
      </p:sp>
      <p:sp>
        <p:nvSpPr>
          <p:cNvPr id="19" name="Text 12"/>
          <p:cNvSpPr/>
          <p:nvPr/>
        </p:nvSpPr>
        <p:spPr>
          <a:xfrm>
            <a:off x="7017306" y="700063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Differentiate between internal and external linking techniques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82974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Unordered Lists</a:t>
            </a:r>
            <a:endParaRPr lang="en-US" sz="4450" dirty="0"/>
          </a:p>
        </p:txBody>
      </p:sp>
      <p:sp>
        <p:nvSpPr>
          <p:cNvPr id="3" name="Text 1"/>
          <p:cNvSpPr/>
          <p:nvPr/>
        </p:nvSpPr>
        <p:spPr>
          <a:xfrm>
            <a:off x="793790" y="21055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Syntax</a:t>
            </a:r>
            <a:endParaRPr lang="en-US" sz="2200" dirty="0"/>
          </a:p>
        </p:txBody>
      </p:sp>
      <p:sp>
        <p:nvSpPr>
          <p:cNvPr id="4" name="Shape 2"/>
          <p:cNvSpPr/>
          <p:nvPr/>
        </p:nvSpPr>
        <p:spPr>
          <a:xfrm>
            <a:off x="793790" y="2714982"/>
            <a:ext cx="6244709" cy="2517458"/>
          </a:xfrm>
          <a:prstGeom prst="roundRect">
            <a:avLst>
              <a:gd name="adj" fmla="val 1352"/>
            </a:avLst>
          </a:prstGeom>
          <a:solidFill>
            <a:srgbClr val="4D1F00"/>
          </a:solidFill>
          <a:ln/>
        </p:spPr>
        <p:txBody>
          <a:bodyPr/>
          <a:lstStyle/>
          <a:p>
            <a:endParaRPr lang="en-NZ"/>
          </a:p>
        </p:txBody>
      </p:sp>
      <p:sp>
        <p:nvSpPr>
          <p:cNvPr id="5" name="Shape 3"/>
          <p:cNvSpPr/>
          <p:nvPr/>
        </p:nvSpPr>
        <p:spPr>
          <a:xfrm>
            <a:off x="782479" y="2714982"/>
            <a:ext cx="6267331" cy="2517458"/>
          </a:xfrm>
          <a:prstGeom prst="roundRect">
            <a:avLst>
              <a:gd name="adj" fmla="val 1352"/>
            </a:avLst>
          </a:prstGeom>
          <a:solidFill>
            <a:srgbClr val="4D1F00"/>
          </a:solidFill>
          <a:ln/>
        </p:spPr>
        <p:txBody>
          <a:bodyPr/>
          <a:lstStyle/>
          <a:p>
            <a:endParaRPr lang="en-NZ"/>
          </a:p>
        </p:txBody>
      </p:sp>
      <p:sp>
        <p:nvSpPr>
          <p:cNvPr id="6" name="Text 4"/>
          <p:cNvSpPr/>
          <p:nvPr/>
        </p:nvSpPr>
        <p:spPr>
          <a:xfrm>
            <a:off x="1009293" y="2885003"/>
            <a:ext cx="5813703" cy="217741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highlight>
                  <a:srgbClr val="4D1F00"/>
                </a:highlight>
                <a:latin typeface="Consolas" pitchFamily="34" charset="0"/>
                <a:ea typeface="Consolas" pitchFamily="34" charset="-122"/>
                <a:cs typeface="Consolas" pitchFamily="34" charset="-120"/>
              </a:rPr>
              <a:t>&lt;ul&gt;
  &lt;li&gt;HTML&lt;/li&gt;
  &lt;li&gt;CSS&lt;/li&gt;
  &lt;li&gt;JavaScript&lt;/li&gt;
&lt;/ul&gt;
</a:t>
            </a:r>
            <a:endParaRPr lang="en-US" sz="1750" dirty="0"/>
          </a:p>
        </p:txBody>
      </p:sp>
      <p:sp>
        <p:nvSpPr>
          <p:cNvPr id="7" name="Text 5"/>
          <p:cNvSpPr/>
          <p:nvPr/>
        </p:nvSpPr>
        <p:spPr>
          <a:xfrm>
            <a:off x="7599521" y="21055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Output</a:t>
            </a:r>
            <a:endParaRPr lang="en-US" sz="2200" dirty="0"/>
          </a:p>
        </p:txBody>
      </p:sp>
      <p:sp>
        <p:nvSpPr>
          <p:cNvPr id="8" name="Text 6"/>
          <p:cNvSpPr/>
          <p:nvPr/>
        </p:nvSpPr>
        <p:spPr>
          <a:xfrm>
            <a:off x="7599521" y="268664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HTML</a:t>
            </a:r>
            <a:endParaRPr lang="en-US" sz="1750" dirty="0"/>
          </a:p>
        </p:txBody>
      </p:sp>
      <p:sp>
        <p:nvSpPr>
          <p:cNvPr id="9" name="Text 7"/>
          <p:cNvSpPr/>
          <p:nvPr/>
        </p:nvSpPr>
        <p:spPr>
          <a:xfrm>
            <a:off x="7599521" y="31288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CSS</a:t>
            </a:r>
            <a:endParaRPr lang="en-US" sz="1750" dirty="0"/>
          </a:p>
        </p:txBody>
      </p:sp>
      <p:sp>
        <p:nvSpPr>
          <p:cNvPr id="10" name="Text 8"/>
          <p:cNvSpPr/>
          <p:nvPr/>
        </p:nvSpPr>
        <p:spPr>
          <a:xfrm>
            <a:off x="7599521" y="35710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JavaScript</a:t>
            </a:r>
            <a:endParaRPr lang="en-US" sz="1750" dirty="0"/>
          </a:p>
        </p:txBody>
      </p:sp>
      <p:sp>
        <p:nvSpPr>
          <p:cNvPr id="11" name="Text 9"/>
          <p:cNvSpPr/>
          <p:nvPr/>
        </p:nvSpPr>
        <p:spPr>
          <a:xfrm>
            <a:off x="7599521" y="4138017"/>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Unordered lists display items with bullet points. Use them when the order of items doesn't matter, such as a shopping list or skills list.</a:t>
            </a:r>
            <a:endParaRPr lang="en-US" sz="1750" dirty="0"/>
          </a:p>
        </p:txBody>
      </p:sp>
      <p:sp>
        <p:nvSpPr>
          <p:cNvPr id="12" name="Shape 10"/>
          <p:cNvSpPr/>
          <p:nvPr/>
        </p:nvSpPr>
        <p:spPr>
          <a:xfrm>
            <a:off x="793790" y="5742742"/>
            <a:ext cx="510302" cy="510302"/>
          </a:xfrm>
          <a:prstGeom prst="roundRect">
            <a:avLst>
              <a:gd name="adj" fmla="val 6667"/>
            </a:avLst>
          </a:prstGeom>
          <a:solidFill>
            <a:srgbClr val="484B51"/>
          </a:solidFill>
          <a:ln/>
        </p:spPr>
        <p:txBody>
          <a:bodyPr/>
          <a:lstStyle/>
          <a:p>
            <a:endParaRPr lang="en-NZ"/>
          </a:p>
        </p:txBody>
      </p:sp>
      <p:pic>
        <p:nvPicPr>
          <p:cNvPr id="13" name="Image 0" descr="preencoded.png"/>
          <p:cNvPicPr>
            <a:picLocks noChangeAspect="1"/>
          </p:cNvPicPr>
          <p:nvPr/>
        </p:nvPicPr>
        <p:blipFill>
          <a:blip r:embed="rId3"/>
          <a:stretch>
            <a:fillRect/>
          </a:stretch>
        </p:blipFill>
        <p:spPr>
          <a:xfrm>
            <a:off x="878860" y="5785247"/>
            <a:ext cx="340162" cy="425291"/>
          </a:xfrm>
          <a:prstGeom prst="rect">
            <a:avLst/>
          </a:prstGeom>
        </p:spPr>
      </p:pic>
      <p:sp>
        <p:nvSpPr>
          <p:cNvPr id="14" name="Text 11"/>
          <p:cNvSpPr/>
          <p:nvPr/>
        </p:nvSpPr>
        <p:spPr>
          <a:xfrm>
            <a:off x="1530906" y="58206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Structure</a:t>
            </a:r>
            <a:endParaRPr lang="en-US" sz="2200" dirty="0"/>
          </a:p>
        </p:txBody>
      </p:sp>
      <p:sp>
        <p:nvSpPr>
          <p:cNvPr id="15" name="Text 12"/>
          <p:cNvSpPr/>
          <p:nvPr/>
        </p:nvSpPr>
        <p:spPr>
          <a:xfrm>
            <a:off x="1530906" y="6311027"/>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The &lt;ul&gt; element contains multiple &lt;li&gt; (list item) elements</a:t>
            </a:r>
            <a:endParaRPr lang="en-US" sz="1750" dirty="0"/>
          </a:p>
        </p:txBody>
      </p:sp>
      <p:sp>
        <p:nvSpPr>
          <p:cNvPr id="16" name="Shape 13"/>
          <p:cNvSpPr/>
          <p:nvPr/>
        </p:nvSpPr>
        <p:spPr>
          <a:xfrm>
            <a:off x="5235893" y="5742742"/>
            <a:ext cx="510302" cy="510302"/>
          </a:xfrm>
          <a:prstGeom prst="roundRect">
            <a:avLst>
              <a:gd name="adj" fmla="val 6667"/>
            </a:avLst>
          </a:prstGeom>
          <a:solidFill>
            <a:srgbClr val="484B51"/>
          </a:solidFill>
          <a:ln/>
        </p:spPr>
        <p:txBody>
          <a:bodyPr/>
          <a:lstStyle/>
          <a:p>
            <a:endParaRPr lang="en-NZ"/>
          </a:p>
        </p:txBody>
      </p:sp>
      <p:pic>
        <p:nvPicPr>
          <p:cNvPr id="17" name="Image 1" descr="preencoded.png"/>
          <p:cNvPicPr>
            <a:picLocks noChangeAspect="1"/>
          </p:cNvPicPr>
          <p:nvPr/>
        </p:nvPicPr>
        <p:blipFill>
          <a:blip r:embed="rId4"/>
          <a:stretch>
            <a:fillRect/>
          </a:stretch>
        </p:blipFill>
        <p:spPr>
          <a:xfrm>
            <a:off x="5320963" y="5785247"/>
            <a:ext cx="340162" cy="425291"/>
          </a:xfrm>
          <a:prstGeom prst="rect">
            <a:avLst/>
          </a:prstGeom>
        </p:spPr>
      </p:pic>
      <p:sp>
        <p:nvSpPr>
          <p:cNvPr id="18" name="Text 14"/>
          <p:cNvSpPr/>
          <p:nvPr/>
        </p:nvSpPr>
        <p:spPr>
          <a:xfrm>
            <a:off x="5973008" y="58206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Styling</a:t>
            </a:r>
            <a:endParaRPr lang="en-US" sz="2200" dirty="0"/>
          </a:p>
        </p:txBody>
      </p:sp>
      <p:sp>
        <p:nvSpPr>
          <p:cNvPr id="19" name="Text 15"/>
          <p:cNvSpPr/>
          <p:nvPr/>
        </p:nvSpPr>
        <p:spPr>
          <a:xfrm>
            <a:off x="5973008" y="6311027"/>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By default, browsers display bullet points, but these can be customized with CSS</a:t>
            </a:r>
            <a:endParaRPr lang="en-US" sz="1750" dirty="0"/>
          </a:p>
        </p:txBody>
      </p:sp>
      <p:sp>
        <p:nvSpPr>
          <p:cNvPr id="20" name="Shape 16"/>
          <p:cNvSpPr/>
          <p:nvPr/>
        </p:nvSpPr>
        <p:spPr>
          <a:xfrm>
            <a:off x="9677995" y="5742742"/>
            <a:ext cx="510302" cy="510302"/>
          </a:xfrm>
          <a:prstGeom prst="roundRect">
            <a:avLst>
              <a:gd name="adj" fmla="val 6667"/>
            </a:avLst>
          </a:prstGeom>
          <a:solidFill>
            <a:srgbClr val="484B51"/>
          </a:solidFill>
          <a:ln/>
        </p:spPr>
        <p:txBody>
          <a:bodyPr/>
          <a:lstStyle/>
          <a:p>
            <a:endParaRPr lang="en-NZ"/>
          </a:p>
        </p:txBody>
      </p:sp>
      <p:pic>
        <p:nvPicPr>
          <p:cNvPr id="21" name="Image 2" descr="preencoded.png"/>
          <p:cNvPicPr>
            <a:picLocks noChangeAspect="1"/>
          </p:cNvPicPr>
          <p:nvPr/>
        </p:nvPicPr>
        <p:blipFill>
          <a:blip r:embed="rId5"/>
          <a:stretch>
            <a:fillRect/>
          </a:stretch>
        </p:blipFill>
        <p:spPr>
          <a:xfrm>
            <a:off x="9763065" y="5785247"/>
            <a:ext cx="340162" cy="425291"/>
          </a:xfrm>
          <a:prstGeom prst="rect">
            <a:avLst/>
          </a:prstGeom>
        </p:spPr>
      </p:pic>
      <p:sp>
        <p:nvSpPr>
          <p:cNvPr id="22" name="Text 17"/>
          <p:cNvSpPr/>
          <p:nvPr/>
        </p:nvSpPr>
        <p:spPr>
          <a:xfrm>
            <a:off x="10415111" y="58206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Nesting</a:t>
            </a:r>
            <a:endParaRPr lang="en-US" sz="2200" dirty="0"/>
          </a:p>
        </p:txBody>
      </p:sp>
      <p:sp>
        <p:nvSpPr>
          <p:cNvPr id="23" name="Text 18"/>
          <p:cNvSpPr/>
          <p:nvPr/>
        </p:nvSpPr>
        <p:spPr>
          <a:xfrm>
            <a:off x="10415111" y="6311027"/>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Lists can be nested inside other lists to create hierarchical structures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82974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Ordered Lists</a:t>
            </a:r>
            <a:endParaRPr lang="en-US" sz="4450" dirty="0"/>
          </a:p>
        </p:txBody>
      </p:sp>
      <p:sp>
        <p:nvSpPr>
          <p:cNvPr id="3" name="Text 1"/>
          <p:cNvSpPr/>
          <p:nvPr/>
        </p:nvSpPr>
        <p:spPr>
          <a:xfrm>
            <a:off x="793790" y="21055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Syntax</a:t>
            </a:r>
            <a:endParaRPr lang="en-US" sz="2200" dirty="0"/>
          </a:p>
        </p:txBody>
      </p:sp>
      <p:sp>
        <p:nvSpPr>
          <p:cNvPr id="4" name="Shape 2"/>
          <p:cNvSpPr/>
          <p:nvPr/>
        </p:nvSpPr>
        <p:spPr>
          <a:xfrm>
            <a:off x="793790" y="2714982"/>
            <a:ext cx="6244709" cy="2517458"/>
          </a:xfrm>
          <a:prstGeom prst="roundRect">
            <a:avLst>
              <a:gd name="adj" fmla="val 1352"/>
            </a:avLst>
          </a:prstGeom>
          <a:solidFill>
            <a:srgbClr val="4D1F00"/>
          </a:solidFill>
          <a:ln/>
        </p:spPr>
        <p:txBody>
          <a:bodyPr/>
          <a:lstStyle/>
          <a:p>
            <a:endParaRPr lang="en-NZ"/>
          </a:p>
        </p:txBody>
      </p:sp>
      <p:sp>
        <p:nvSpPr>
          <p:cNvPr id="5" name="Shape 3"/>
          <p:cNvSpPr/>
          <p:nvPr/>
        </p:nvSpPr>
        <p:spPr>
          <a:xfrm>
            <a:off x="782479" y="2714982"/>
            <a:ext cx="6267331" cy="2517458"/>
          </a:xfrm>
          <a:prstGeom prst="roundRect">
            <a:avLst>
              <a:gd name="adj" fmla="val 1352"/>
            </a:avLst>
          </a:prstGeom>
          <a:solidFill>
            <a:srgbClr val="4D1F00"/>
          </a:solidFill>
          <a:ln/>
        </p:spPr>
        <p:txBody>
          <a:bodyPr/>
          <a:lstStyle/>
          <a:p>
            <a:endParaRPr lang="en-NZ"/>
          </a:p>
        </p:txBody>
      </p:sp>
      <p:sp>
        <p:nvSpPr>
          <p:cNvPr id="6" name="Text 4"/>
          <p:cNvSpPr/>
          <p:nvPr/>
        </p:nvSpPr>
        <p:spPr>
          <a:xfrm>
            <a:off x="1009293" y="2885003"/>
            <a:ext cx="5813703" cy="217741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highlight>
                  <a:srgbClr val="4D1F00"/>
                </a:highlight>
                <a:latin typeface="Consolas" pitchFamily="34" charset="0"/>
                <a:ea typeface="Consolas" pitchFamily="34" charset="-122"/>
                <a:cs typeface="Consolas" pitchFamily="34" charset="-120"/>
              </a:rPr>
              <a:t>&lt;ol&gt;
  &lt;li&gt;Preheat oven&lt;/li&gt;
  &lt;li&gt;Mix ingredients&lt;/li&gt;
  &lt;li&gt;Bake for 30 minutes&lt;/li&gt;
&lt;/ol&gt;
</a:t>
            </a:r>
            <a:endParaRPr lang="en-US" sz="1750" dirty="0"/>
          </a:p>
        </p:txBody>
      </p:sp>
      <p:sp>
        <p:nvSpPr>
          <p:cNvPr id="7" name="Text 5"/>
          <p:cNvSpPr/>
          <p:nvPr/>
        </p:nvSpPr>
        <p:spPr>
          <a:xfrm>
            <a:off x="7599521" y="21055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Output</a:t>
            </a:r>
            <a:endParaRPr lang="en-US" sz="2200" dirty="0"/>
          </a:p>
        </p:txBody>
      </p:sp>
      <p:sp>
        <p:nvSpPr>
          <p:cNvPr id="8" name="Text 6"/>
          <p:cNvSpPr/>
          <p:nvPr/>
        </p:nvSpPr>
        <p:spPr>
          <a:xfrm>
            <a:off x="7599521" y="2686645"/>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D4D4D1"/>
                </a:solidFill>
                <a:latin typeface="Roboto" pitchFamily="34" charset="0"/>
                <a:ea typeface="Roboto" pitchFamily="34" charset="-122"/>
                <a:cs typeface="Roboto" pitchFamily="34" charset="-120"/>
              </a:rPr>
              <a:t>Preheat oven</a:t>
            </a:r>
            <a:endParaRPr lang="en-US" sz="1750" dirty="0"/>
          </a:p>
        </p:txBody>
      </p:sp>
      <p:sp>
        <p:nvSpPr>
          <p:cNvPr id="9" name="Text 7"/>
          <p:cNvSpPr/>
          <p:nvPr/>
        </p:nvSpPr>
        <p:spPr>
          <a:xfrm>
            <a:off x="7599521" y="3128843"/>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D4D4D1"/>
                </a:solidFill>
                <a:latin typeface="Roboto" pitchFamily="34" charset="0"/>
                <a:ea typeface="Roboto" pitchFamily="34" charset="-122"/>
                <a:cs typeface="Roboto" pitchFamily="34" charset="-120"/>
              </a:rPr>
              <a:t>Mix ingredients</a:t>
            </a:r>
            <a:endParaRPr lang="en-US" sz="1750" dirty="0"/>
          </a:p>
        </p:txBody>
      </p:sp>
      <p:sp>
        <p:nvSpPr>
          <p:cNvPr id="10" name="Text 8"/>
          <p:cNvSpPr/>
          <p:nvPr/>
        </p:nvSpPr>
        <p:spPr>
          <a:xfrm>
            <a:off x="7599521" y="3571042"/>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D4D4D1"/>
                </a:solidFill>
                <a:latin typeface="Roboto" pitchFamily="34" charset="0"/>
                <a:ea typeface="Roboto" pitchFamily="34" charset="-122"/>
                <a:cs typeface="Roboto" pitchFamily="34" charset="-120"/>
              </a:rPr>
              <a:t>Bake for 30 minutes</a:t>
            </a:r>
            <a:endParaRPr lang="en-US" sz="1750" dirty="0"/>
          </a:p>
        </p:txBody>
      </p:sp>
      <p:sp>
        <p:nvSpPr>
          <p:cNvPr id="11" name="Text 9"/>
          <p:cNvSpPr/>
          <p:nvPr/>
        </p:nvSpPr>
        <p:spPr>
          <a:xfrm>
            <a:off x="7599521" y="4138017"/>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Ordered lists display items with numbers (or letters/roman numerals if styled). Use them when the order matters, such as instructions, steps, or rankings.</a:t>
            </a:r>
            <a:endParaRPr lang="en-US" sz="1750" dirty="0"/>
          </a:p>
        </p:txBody>
      </p:sp>
      <p:sp>
        <p:nvSpPr>
          <p:cNvPr id="12" name="Shape 10"/>
          <p:cNvSpPr/>
          <p:nvPr/>
        </p:nvSpPr>
        <p:spPr>
          <a:xfrm>
            <a:off x="793790" y="5742742"/>
            <a:ext cx="510302" cy="510302"/>
          </a:xfrm>
          <a:prstGeom prst="roundRect">
            <a:avLst>
              <a:gd name="adj" fmla="val 6667"/>
            </a:avLst>
          </a:prstGeom>
          <a:solidFill>
            <a:srgbClr val="484B51"/>
          </a:solidFill>
          <a:ln/>
        </p:spPr>
        <p:txBody>
          <a:bodyPr/>
          <a:lstStyle/>
          <a:p>
            <a:endParaRPr lang="en-NZ"/>
          </a:p>
        </p:txBody>
      </p:sp>
      <p:pic>
        <p:nvPicPr>
          <p:cNvPr id="13" name="Image 0" descr="preencoded.png"/>
          <p:cNvPicPr>
            <a:picLocks noChangeAspect="1"/>
          </p:cNvPicPr>
          <p:nvPr/>
        </p:nvPicPr>
        <p:blipFill>
          <a:blip r:embed="rId3"/>
          <a:stretch>
            <a:fillRect/>
          </a:stretch>
        </p:blipFill>
        <p:spPr>
          <a:xfrm>
            <a:off x="878860" y="5785247"/>
            <a:ext cx="340162" cy="425291"/>
          </a:xfrm>
          <a:prstGeom prst="rect">
            <a:avLst/>
          </a:prstGeom>
        </p:spPr>
      </p:pic>
      <p:sp>
        <p:nvSpPr>
          <p:cNvPr id="14" name="Text 11"/>
          <p:cNvSpPr/>
          <p:nvPr/>
        </p:nvSpPr>
        <p:spPr>
          <a:xfrm>
            <a:off x="1530906" y="5820608"/>
            <a:ext cx="284928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Automatic Numbering</a:t>
            </a:r>
            <a:endParaRPr lang="en-US" sz="2200" dirty="0"/>
          </a:p>
        </p:txBody>
      </p:sp>
      <p:sp>
        <p:nvSpPr>
          <p:cNvPr id="15" name="Text 12"/>
          <p:cNvSpPr/>
          <p:nvPr/>
        </p:nvSpPr>
        <p:spPr>
          <a:xfrm>
            <a:off x="1530906" y="6311027"/>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The browser automatically numbers the items sequentially</a:t>
            </a:r>
            <a:endParaRPr lang="en-US" sz="1750" dirty="0"/>
          </a:p>
        </p:txBody>
      </p:sp>
      <p:sp>
        <p:nvSpPr>
          <p:cNvPr id="16" name="Shape 13"/>
          <p:cNvSpPr/>
          <p:nvPr/>
        </p:nvSpPr>
        <p:spPr>
          <a:xfrm>
            <a:off x="5235893" y="5742742"/>
            <a:ext cx="510302" cy="510302"/>
          </a:xfrm>
          <a:prstGeom prst="roundRect">
            <a:avLst>
              <a:gd name="adj" fmla="val 6667"/>
            </a:avLst>
          </a:prstGeom>
          <a:solidFill>
            <a:srgbClr val="484B51"/>
          </a:solidFill>
          <a:ln/>
        </p:spPr>
        <p:txBody>
          <a:bodyPr/>
          <a:lstStyle/>
          <a:p>
            <a:endParaRPr lang="en-NZ"/>
          </a:p>
        </p:txBody>
      </p:sp>
      <p:pic>
        <p:nvPicPr>
          <p:cNvPr id="17" name="Image 1" descr="preencoded.png"/>
          <p:cNvPicPr>
            <a:picLocks noChangeAspect="1"/>
          </p:cNvPicPr>
          <p:nvPr/>
        </p:nvPicPr>
        <p:blipFill>
          <a:blip r:embed="rId4"/>
          <a:stretch>
            <a:fillRect/>
          </a:stretch>
        </p:blipFill>
        <p:spPr>
          <a:xfrm>
            <a:off x="5320963" y="5785247"/>
            <a:ext cx="340162" cy="425291"/>
          </a:xfrm>
          <a:prstGeom prst="rect">
            <a:avLst/>
          </a:prstGeom>
        </p:spPr>
      </p:pic>
      <p:sp>
        <p:nvSpPr>
          <p:cNvPr id="18" name="Text 14"/>
          <p:cNvSpPr/>
          <p:nvPr/>
        </p:nvSpPr>
        <p:spPr>
          <a:xfrm>
            <a:off x="5973008" y="58206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Type Attribute</a:t>
            </a:r>
            <a:endParaRPr lang="en-US" sz="2200" dirty="0"/>
          </a:p>
        </p:txBody>
      </p:sp>
      <p:sp>
        <p:nvSpPr>
          <p:cNvPr id="19" name="Text 15"/>
          <p:cNvSpPr/>
          <p:nvPr/>
        </p:nvSpPr>
        <p:spPr>
          <a:xfrm>
            <a:off x="5973008" y="6311027"/>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Can be set to display numbers (1, 2, 3), letters (a, b, c), or Roman numerals (i, ii, iii)</a:t>
            </a:r>
            <a:endParaRPr lang="en-US" sz="1750" dirty="0"/>
          </a:p>
        </p:txBody>
      </p:sp>
      <p:sp>
        <p:nvSpPr>
          <p:cNvPr id="20" name="Shape 16"/>
          <p:cNvSpPr/>
          <p:nvPr/>
        </p:nvSpPr>
        <p:spPr>
          <a:xfrm>
            <a:off x="9677995" y="5742742"/>
            <a:ext cx="510302" cy="510302"/>
          </a:xfrm>
          <a:prstGeom prst="roundRect">
            <a:avLst>
              <a:gd name="adj" fmla="val 6667"/>
            </a:avLst>
          </a:prstGeom>
          <a:solidFill>
            <a:srgbClr val="484B51"/>
          </a:solidFill>
          <a:ln/>
        </p:spPr>
        <p:txBody>
          <a:bodyPr/>
          <a:lstStyle/>
          <a:p>
            <a:endParaRPr lang="en-NZ"/>
          </a:p>
        </p:txBody>
      </p:sp>
      <p:pic>
        <p:nvPicPr>
          <p:cNvPr id="21" name="Image 2" descr="preencoded.png"/>
          <p:cNvPicPr>
            <a:picLocks noChangeAspect="1"/>
          </p:cNvPicPr>
          <p:nvPr/>
        </p:nvPicPr>
        <p:blipFill>
          <a:blip r:embed="rId5"/>
          <a:stretch>
            <a:fillRect/>
          </a:stretch>
        </p:blipFill>
        <p:spPr>
          <a:xfrm>
            <a:off x="9763065" y="5785247"/>
            <a:ext cx="340162" cy="425291"/>
          </a:xfrm>
          <a:prstGeom prst="rect">
            <a:avLst/>
          </a:prstGeom>
        </p:spPr>
      </p:pic>
      <p:sp>
        <p:nvSpPr>
          <p:cNvPr id="22" name="Text 17"/>
          <p:cNvSpPr/>
          <p:nvPr/>
        </p:nvSpPr>
        <p:spPr>
          <a:xfrm>
            <a:off x="10415111" y="58206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Start Attribute</a:t>
            </a:r>
            <a:endParaRPr lang="en-US" sz="2200" dirty="0"/>
          </a:p>
        </p:txBody>
      </p:sp>
      <p:sp>
        <p:nvSpPr>
          <p:cNvPr id="23" name="Text 18"/>
          <p:cNvSpPr/>
          <p:nvPr/>
        </p:nvSpPr>
        <p:spPr>
          <a:xfrm>
            <a:off x="10415111" y="6311027"/>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Can specify a starting number other than 1</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64858" y="600908"/>
            <a:ext cx="5463183" cy="682943"/>
          </a:xfrm>
          <a:prstGeom prst="rect">
            <a:avLst/>
          </a:prstGeom>
          <a:noFill/>
          <a:ln/>
        </p:spPr>
        <p:txBody>
          <a:bodyPr wrap="none" lIns="0" tIns="0" rIns="0" bIns="0" rtlCol="0" anchor="t"/>
          <a:lstStyle/>
          <a:p>
            <a:pPr marL="0" indent="0" algn="l">
              <a:lnSpc>
                <a:spcPts val="5350"/>
              </a:lnSpc>
              <a:buNone/>
            </a:pPr>
            <a:r>
              <a:rPr lang="en-US" sz="4300" dirty="0">
                <a:solidFill>
                  <a:srgbClr val="F3F3F2"/>
                </a:solidFill>
                <a:latin typeface="IBM Plex Sans Medium" pitchFamily="34" charset="0"/>
                <a:ea typeface="IBM Plex Sans Medium" pitchFamily="34" charset="-122"/>
                <a:cs typeface="IBM Plex Sans Medium" pitchFamily="34" charset="-120"/>
              </a:rPr>
              <a:t>Description Lists</a:t>
            </a:r>
            <a:endParaRPr lang="en-US" sz="4300" dirty="0"/>
          </a:p>
        </p:txBody>
      </p:sp>
      <p:sp>
        <p:nvSpPr>
          <p:cNvPr id="3" name="Text 1"/>
          <p:cNvSpPr/>
          <p:nvPr/>
        </p:nvSpPr>
        <p:spPr>
          <a:xfrm>
            <a:off x="764858" y="1830110"/>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F3F3F2"/>
                </a:solidFill>
                <a:latin typeface="IBM Plex Sans Medium" pitchFamily="34" charset="0"/>
                <a:ea typeface="IBM Plex Sans Medium" pitchFamily="34" charset="-122"/>
                <a:cs typeface="IBM Plex Sans Medium" pitchFamily="34" charset="-120"/>
              </a:rPr>
              <a:t>Syntax</a:t>
            </a:r>
            <a:endParaRPr lang="en-US" sz="2150" dirty="0"/>
          </a:p>
        </p:txBody>
      </p:sp>
      <p:sp>
        <p:nvSpPr>
          <p:cNvPr id="4" name="Shape 2"/>
          <p:cNvSpPr/>
          <p:nvPr/>
        </p:nvSpPr>
        <p:spPr>
          <a:xfrm>
            <a:off x="764858" y="2417207"/>
            <a:ext cx="6283762" cy="3124200"/>
          </a:xfrm>
          <a:prstGeom prst="roundRect">
            <a:avLst>
              <a:gd name="adj" fmla="val 1049"/>
            </a:avLst>
          </a:prstGeom>
          <a:solidFill>
            <a:srgbClr val="4D1F00"/>
          </a:solidFill>
          <a:ln/>
        </p:spPr>
        <p:txBody>
          <a:bodyPr/>
          <a:lstStyle/>
          <a:p>
            <a:endParaRPr lang="en-NZ"/>
          </a:p>
        </p:txBody>
      </p:sp>
      <p:sp>
        <p:nvSpPr>
          <p:cNvPr id="5" name="Shape 3"/>
          <p:cNvSpPr/>
          <p:nvPr/>
        </p:nvSpPr>
        <p:spPr>
          <a:xfrm>
            <a:off x="754023" y="2417207"/>
            <a:ext cx="6305431" cy="3124200"/>
          </a:xfrm>
          <a:prstGeom prst="roundRect">
            <a:avLst>
              <a:gd name="adj" fmla="val 1049"/>
            </a:avLst>
          </a:prstGeom>
          <a:solidFill>
            <a:srgbClr val="4D1F00"/>
          </a:solidFill>
          <a:ln/>
        </p:spPr>
        <p:txBody>
          <a:bodyPr/>
          <a:lstStyle/>
          <a:p>
            <a:endParaRPr lang="en-NZ"/>
          </a:p>
        </p:txBody>
      </p:sp>
      <p:sp>
        <p:nvSpPr>
          <p:cNvPr id="6" name="Text 4"/>
          <p:cNvSpPr/>
          <p:nvPr/>
        </p:nvSpPr>
        <p:spPr>
          <a:xfrm>
            <a:off x="972503" y="2581037"/>
            <a:ext cx="5868472" cy="2796540"/>
          </a:xfrm>
          <a:prstGeom prst="rect">
            <a:avLst/>
          </a:prstGeom>
          <a:noFill/>
          <a:ln/>
        </p:spPr>
        <p:txBody>
          <a:bodyPr wrap="square" lIns="0" tIns="0" rIns="0" bIns="0" rtlCol="0" anchor="t"/>
          <a:lstStyle/>
          <a:p>
            <a:pPr marL="0" indent="0" algn="l">
              <a:lnSpc>
                <a:spcPts val="2750"/>
              </a:lnSpc>
              <a:buNone/>
            </a:pPr>
            <a:r>
              <a:rPr lang="en-US" sz="1700" dirty="0">
                <a:solidFill>
                  <a:srgbClr val="D4D4D1"/>
                </a:solidFill>
                <a:highlight>
                  <a:srgbClr val="4D1F00"/>
                </a:highlight>
                <a:latin typeface="Consolas" pitchFamily="34" charset="0"/>
                <a:ea typeface="Consolas" pitchFamily="34" charset="-122"/>
                <a:cs typeface="Consolas" pitchFamily="34" charset="-120"/>
              </a:rPr>
              <a:t>&lt;dl&gt;
  &lt;dt&gt;HTML&lt;/dt&gt;
  &lt;dd&gt;A markup language for web pages.&lt;/dd&gt;
  &lt;dt&gt;CSS&lt;/dt&gt;
  &lt;dd&gt;A style sheet language for describing presentation.&lt;/dd&gt;
&lt;/dl&gt;
</a:t>
            </a:r>
            <a:endParaRPr lang="en-US" sz="1700" dirty="0"/>
          </a:p>
        </p:txBody>
      </p:sp>
      <p:sp>
        <p:nvSpPr>
          <p:cNvPr id="7" name="Text 5"/>
          <p:cNvSpPr/>
          <p:nvPr/>
        </p:nvSpPr>
        <p:spPr>
          <a:xfrm>
            <a:off x="7589401" y="1830110"/>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F3F3F2"/>
                </a:solidFill>
                <a:latin typeface="IBM Plex Sans Medium" pitchFamily="34" charset="0"/>
                <a:ea typeface="IBM Plex Sans Medium" pitchFamily="34" charset="-122"/>
                <a:cs typeface="IBM Plex Sans Medium" pitchFamily="34" charset="-120"/>
              </a:rPr>
              <a:t>Output</a:t>
            </a:r>
            <a:endParaRPr lang="en-US" sz="2150" dirty="0"/>
          </a:p>
        </p:txBody>
      </p:sp>
      <p:sp>
        <p:nvSpPr>
          <p:cNvPr id="8" name="Text 6"/>
          <p:cNvSpPr/>
          <p:nvPr/>
        </p:nvSpPr>
        <p:spPr>
          <a:xfrm>
            <a:off x="7589401" y="2389942"/>
            <a:ext cx="6283762" cy="699135"/>
          </a:xfrm>
          <a:prstGeom prst="rect">
            <a:avLst/>
          </a:prstGeom>
          <a:noFill/>
          <a:ln/>
        </p:spPr>
        <p:txBody>
          <a:bodyPr wrap="square" lIns="0" tIns="0" rIns="0" bIns="0" rtlCol="0" anchor="t"/>
          <a:lstStyle/>
          <a:p>
            <a:pPr marL="0" indent="0" algn="l">
              <a:lnSpc>
                <a:spcPts val="2750"/>
              </a:lnSpc>
              <a:buNone/>
            </a:pPr>
            <a:r>
              <a:rPr lang="en-US" sz="1700" b="1" dirty="0">
                <a:solidFill>
                  <a:srgbClr val="D4D4D1"/>
                </a:solidFill>
                <a:latin typeface="Roboto" pitchFamily="34" charset="0"/>
                <a:ea typeface="Roboto" pitchFamily="34" charset="-122"/>
                <a:cs typeface="Roboto" pitchFamily="34" charset="-120"/>
              </a:rPr>
              <a:t>HTML</a:t>
            </a:r>
            <a:r>
              <a:rPr lang="en-US" sz="1700" dirty="0">
                <a:solidFill>
                  <a:srgbClr val="D4D4D1"/>
                </a:solidFill>
                <a:latin typeface="Roboto" pitchFamily="34" charset="0"/>
                <a:ea typeface="Roboto" pitchFamily="34" charset="-122"/>
                <a:cs typeface="Roboto" pitchFamily="34" charset="-120"/>
              </a:rPr>
              <a:t>
A markup language for web pages.</a:t>
            </a:r>
            <a:endParaRPr lang="en-US" sz="1700" dirty="0"/>
          </a:p>
        </p:txBody>
      </p:sp>
      <p:sp>
        <p:nvSpPr>
          <p:cNvPr id="9" name="Text 7"/>
          <p:cNvSpPr/>
          <p:nvPr/>
        </p:nvSpPr>
        <p:spPr>
          <a:xfrm>
            <a:off x="7589401" y="3285649"/>
            <a:ext cx="6283762" cy="699135"/>
          </a:xfrm>
          <a:prstGeom prst="rect">
            <a:avLst/>
          </a:prstGeom>
          <a:noFill/>
          <a:ln/>
        </p:spPr>
        <p:txBody>
          <a:bodyPr wrap="square" lIns="0" tIns="0" rIns="0" bIns="0" rtlCol="0" anchor="t"/>
          <a:lstStyle/>
          <a:p>
            <a:pPr marL="0" indent="0" algn="l">
              <a:lnSpc>
                <a:spcPts val="2750"/>
              </a:lnSpc>
              <a:buNone/>
            </a:pPr>
            <a:r>
              <a:rPr lang="en-US" sz="1700" b="1" dirty="0">
                <a:solidFill>
                  <a:srgbClr val="D4D4D1"/>
                </a:solidFill>
                <a:latin typeface="Roboto" pitchFamily="34" charset="0"/>
                <a:ea typeface="Roboto" pitchFamily="34" charset="-122"/>
                <a:cs typeface="Roboto" pitchFamily="34" charset="-120"/>
              </a:rPr>
              <a:t>CSS</a:t>
            </a:r>
            <a:r>
              <a:rPr lang="en-US" sz="1700" dirty="0">
                <a:solidFill>
                  <a:srgbClr val="D4D4D1"/>
                </a:solidFill>
                <a:latin typeface="Roboto" pitchFamily="34" charset="0"/>
                <a:ea typeface="Roboto" pitchFamily="34" charset="-122"/>
                <a:cs typeface="Roboto" pitchFamily="34" charset="-120"/>
              </a:rPr>
              <a:t>
A style sheet language for describing presentation.</a:t>
            </a:r>
            <a:endParaRPr lang="en-US" sz="1700" dirty="0"/>
          </a:p>
        </p:txBody>
      </p:sp>
      <p:sp>
        <p:nvSpPr>
          <p:cNvPr id="10" name="Text 8"/>
          <p:cNvSpPr/>
          <p:nvPr/>
        </p:nvSpPr>
        <p:spPr>
          <a:xfrm>
            <a:off x="7589401" y="4181356"/>
            <a:ext cx="6283762" cy="699135"/>
          </a:xfrm>
          <a:prstGeom prst="rect">
            <a:avLst/>
          </a:prstGeom>
          <a:noFill/>
          <a:ln/>
        </p:spPr>
        <p:txBody>
          <a:bodyPr wrap="square" lIns="0" tIns="0" rIns="0" bIns="0" rtlCol="0" anchor="t"/>
          <a:lstStyle/>
          <a:p>
            <a:pPr marL="0" indent="0" algn="l">
              <a:lnSpc>
                <a:spcPts val="2750"/>
              </a:lnSpc>
              <a:buNone/>
            </a:pPr>
            <a:r>
              <a:rPr lang="en-US" sz="1700" dirty="0">
                <a:solidFill>
                  <a:srgbClr val="D4D4D1"/>
                </a:solidFill>
                <a:latin typeface="Roboto" pitchFamily="34" charset="0"/>
                <a:ea typeface="Roboto" pitchFamily="34" charset="-122"/>
                <a:cs typeface="Roboto" pitchFamily="34" charset="-120"/>
              </a:rPr>
              <a:t>Description lists define terms and their descriptions, making them useful for glossaries, dictionaries, or FAQs.</a:t>
            </a:r>
            <a:endParaRPr lang="en-US" sz="1700" dirty="0"/>
          </a:p>
        </p:txBody>
      </p:sp>
      <p:sp>
        <p:nvSpPr>
          <p:cNvPr id="11" name="Shape 9"/>
          <p:cNvSpPr/>
          <p:nvPr/>
        </p:nvSpPr>
        <p:spPr>
          <a:xfrm>
            <a:off x="764858" y="6032897"/>
            <a:ext cx="491609" cy="491609"/>
          </a:xfrm>
          <a:prstGeom prst="roundRect">
            <a:avLst>
              <a:gd name="adj" fmla="val 6668"/>
            </a:avLst>
          </a:prstGeom>
          <a:solidFill>
            <a:srgbClr val="484B51"/>
          </a:solidFill>
          <a:ln/>
        </p:spPr>
        <p:txBody>
          <a:bodyPr/>
          <a:lstStyle/>
          <a:p>
            <a:endParaRPr lang="en-NZ"/>
          </a:p>
        </p:txBody>
      </p:sp>
      <p:pic>
        <p:nvPicPr>
          <p:cNvPr id="12" name="Image 0" descr="preencoded.png"/>
          <p:cNvPicPr>
            <a:picLocks noChangeAspect="1"/>
          </p:cNvPicPr>
          <p:nvPr/>
        </p:nvPicPr>
        <p:blipFill>
          <a:blip r:embed="rId3"/>
          <a:stretch>
            <a:fillRect/>
          </a:stretch>
        </p:blipFill>
        <p:spPr>
          <a:xfrm>
            <a:off x="846713" y="6073795"/>
            <a:ext cx="327779" cy="409694"/>
          </a:xfrm>
          <a:prstGeom prst="rect">
            <a:avLst/>
          </a:prstGeom>
        </p:spPr>
      </p:pic>
      <p:sp>
        <p:nvSpPr>
          <p:cNvPr id="13" name="Text 10"/>
          <p:cNvSpPr/>
          <p:nvPr/>
        </p:nvSpPr>
        <p:spPr>
          <a:xfrm>
            <a:off x="1474946" y="6107906"/>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D4D4D1"/>
                </a:solidFill>
                <a:latin typeface="IBM Plex Sans Medium" pitchFamily="34" charset="0"/>
                <a:ea typeface="IBM Plex Sans Medium" pitchFamily="34" charset="-122"/>
                <a:cs typeface="IBM Plex Sans Medium" pitchFamily="34" charset="-120"/>
              </a:rPr>
              <a:t>Term Element</a:t>
            </a:r>
            <a:endParaRPr lang="en-US" sz="2150" dirty="0"/>
          </a:p>
        </p:txBody>
      </p:sp>
      <p:sp>
        <p:nvSpPr>
          <p:cNvPr id="14" name="Text 11"/>
          <p:cNvSpPr/>
          <p:nvPr/>
        </p:nvSpPr>
        <p:spPr>
          <a:xfrm>
            <a:off x="1474946" y="6580346"/>
            <a:ext cx="3474720" cy="699135"/>
          </a:xfrm>
          <a:prstGeom prst="rect">
            <a:avLst/>
          </a:prstGeom>
          <a:noFill/>
          <a:ln/>
        </p:spPr>
        <p:txBody>
          <a:bodyPr wrap="square" lIns="0" tIns="0" rIns="0" bIns="0" rtlCol="0" anchor="t"/>
          <a:lstStyle/>
          <a:p>
            <a:pPr marL="0" indent="0" algn="l">
              <a:lnSpc>
                <a:spcPts val="2750"/>
              </a:lnSpc>
              <a:buNone/>
            </a:pPr>
            <a:r>
              <a:rPr lang="en-US" sz="1700" dirty="0">
                <a:solidFill>
                  <a:srgbClr val="D4D4D1"/>
                </a:solidFill>
                <a:latin typeface="Roboto" pitchFamily="34" charset="0"/>
                <a:ea typeface="Roboto" pitchFamily="34" charset="-122"/>
                <a:cs typeface="Roboto" pitchFamily="34" charset="-120"/>
              </a:rPr>
              <a:t>&lt;dt&gt; (definition term) contains the term being defined</a:t>
            </a:r>
            <a:endParaRPr lang="en-US" sz="1700" dirty="0"/>
          </a:p>
        </p:txBody>
      </p:sp>
      <p:sp>
        <p:nvSpPr>
          <p:cNvPr id="15" name="Shape 12"/>
          <p:cNvSpPr/>
          <p:nvPr/>
        </p:nvSpPr>
        <p:spPr>
          <a:xfrm>
            <a:off x="5222796" y="6032897"/>
            <a:ext cx="491609" cy="491609"/>
          </a:xfrm>
          <a:prstGeom prst="roundRect">
            <a:avLst>
              <a:gd name="adj" fmla="val 6668"/>
            </a:avLst>
          </a:prstGeom>
          <a:solidFill>
            <a:srgbClr val="484B51"/>
          </a:solidFill>
          <a:ln/>
        </p:spPr>
        <p:txBody>
          <a:bodyPr/>
          <a:lstStyle/>
          <a:p>
            <a:endParaRPr lang="en-NZ"/>
          </a:p>
        </p:txBody>
      </p:sp>
      <p:pic>
        <p:nvPicPr>
          <p:cNvPr id="16" name="Image 1" descr="preencoded.png"/>
          <p:cNvPicPr>
            <a:picLocks noChangeAspect="1"/>
          </p:cNvPicPr>
          <p:nvPr/>
        </p:nvPicPr>
        <p:blipFill>
          <a:blip r:embed="rId4"/>
          <a:stretch>
            <a:fillRect/>
          </a:stretch>
        </p:blipFill>
        <p:spPr>
          <a:xfrm>
            <a:off x="5304651" y="6073795"/>
            <a:ext cx="327779" cy="409694"/>
          </a:xfrm>
          <a:prstGeom prst="rect">
            <a:avLst/>
          </a:prstGeom>
        </p:spPr>
      </p:pic>
      <p:sp>
        <p:nvSpPr>
          <p:cNvPr id="17" name="Text 13"/>
          <p:cNvSpPr/>
          <p:nvPr/>
        </p:nvSpPr>
        <p:spPr>
          <a:xfrm>
            <a:off x="5932884" y="6107906"/>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D4D4D1"/>
                </a:solidFill>
                <a:latin typeface="IBM Plex Sans Medium" pitchFamily="34" charset="0"/>
                <a:ea typeface="IBM Plex Sans Medium" pitchFamily="34" charset="-122"/>
                <a:cs typeface="IBM Plex Sans Medium" pitchFamily="34" charset="-120"/>
              </a:rPr>
              <a:t>Description Element</a:t>
            </a:r>
            <a:endParaRPr lang="en-US" sz="2150" dirty="0"/>
          </a:p>
        </p:txBody>
      </p:sp>
      <p:sp>
        <p:nvSpPr>
          <p:cNvPr id="18" name="Text 14"/>
          <p:cNvSpPr/>
          <p:nvPr/>
        </p:nvSpPr>
        <p:spPr>
          <a:xfrm>
            <a:off x="5932884" y="6580346"/>
            <a:ext cx="3474720" cy="1048703"/>
          </a:xfrm>
          <a:prstGeom prst="rect">
            <a:avLst/>
          </a:prstGeom>
          <a:noFill/>
          <a:ln/>
        </p:spPr>
        <p:txBody>
          <a:bodyPr wrap="square" lIns="0" tIns="0" rIns="0" bIns="0" rtlCol="0" anchor="t"/>
          <a:lstStyle/>
          <a:p>
            <a:pPr marL="0" indent="0" algn="l">
              <a:lnSpc>
                <a:spcPts val="2750"/>
              </a:lnSpc>
              <a:buNone/>
            </a:pPr>
            <a:r>
              <a:rPr lang="en-US" sz="1700" dirty="0">
                <a:solidFill>
                  <a:srgbClr val="D4D4D1"/>
                </a:solidFill>
                <a:latin typeface="Roboto" pitchFamily="34" charset="0"/>
                <a:ea typeface="Roboto" pitchFamily="34" charset="-122"/>
                <a:cs typeface="Roboto" pitchFamily="34" charset="-120"/>
              </a:rPr>
              <a:t>&lt;dd&gt; (definition description) contains the explanation of the term</a:t>
            </a:r>
            <a:endParaRPr lang="en-US" sz="1700" dirty="0"/>
          </a:p>
        </p:txBody>
      </p:sp>
      <p:sp>
        <p:nvSpPr>
          <p:cNvPr id="19" name="Shape 15"/>
          <p:cNvSpPr/>
          <p:nvPr/>
        </p:nvSpPr>
        <p:spPr>
          <a:xfrm>
            <a:off x="9680734" y="6032897"/>
            <a:ext cx="491609" cy="491609"/>
          </a:xfrm>
          <a:prstGeom prst="roundRect">
            <a:avLst>
              <a:gd name="adj" fmla="val 6668"/>
            </a:avLst>
          </a:prstGeom>
          <a:solidFill>
            <a:srgbClr val="484B51"/>
          </a:solidFill>
          <a:ln/>
        </p:spPr>
        <p:txBody>
          <a:bodyPr/>
          <a:lstStyle/>
          <a:p>
            <a:endParaRPr lang="en-NZ"/>
          </a:p>
        </p:txBody>
      </p:sp>
      <p:pic>
        <p:nvPicPr>
          <p:cNvPr id="20" name="Image 2" descr="preencoded.png"/>
          <p:cNvPicPr>
            <a:picLocks noChangeAspect="1"/>
          </p:cNvPicPr>
          <p:nvPr/>
        </p:nvPicPr>
        <p:blipFill>
          <a:blip r:embed="rId5"/>
          <a:stretch>
            <a:fillRect/>
          </a:stretch>
        </p:blipFill>
        <p:spPr>
          <a:xfrm>
            <a:off x="9762589" y="6073795"/>
            <a:ext cx="327779" cy="409694"/>
          </a:xfrm>
          <a:prstGeom prst="rect">
            <a:avLst/>
          </a:prstGeom>
        </p:spPr>
      </p:pic>
      <p:sp>
        <p:nvSpPr>
          <p:cNvPr id="21" name="Text 16"/>
          <p:cNvSpPr/>
          <p:nvPr/>
        </p:nvSpPr>
        <p:spPr>
          <a:xfrm>
            <a:off x="10390823" y="6107906"/>
            <a:ext cx="2731532" cy="341352"/>
          </a:xfrm>
          <a:prstGeom prst="rect">
            <a:avLst/>
          </a:prstGeom>
          <a:noFill/>
          <a:ln/>
        </p:spPr>
        <p:txBody>
          <a:bodyPr wrap="none" lIns="0" tIns="0" rIns="0" bIns="0" rtlCol="0" anchor="t"/>
          <a:lstStyle/>
          <a:p>
            <a:pPr marL="0" indent="0" algn="l">
              <a:lnSpc>
                <a:spcPts val="2650"/>
              </a:lnSpc>
              <a:buNone/>
            </a:pPr>
            <a:r>
              <a:rPr lang="en-US" sz="2150" dirty="0">
                <a:solidFill>
                  <a:srgbClr val="D4D4D1"/>
                </a:solidFill>
                <a:latin typeface="IBM Plex Sans Medium" pitchFamily="34" charset="0"/>
                <a:ea typeface="IBM Plex Sans Medium" pitchFamily="34" charset="-122"/>
                <a:cs typeface="IBM Plex Sans Medium" pitchFamily="34" charset="-120"/>
              </a:rPr>
              <a:t>Multiple Descriptions</a:t>
            </a:r>
            <a:endParaRPr lang="en-US" sz="2150" dirty="0"/>
          </a:p>
        </p:txBody>
      </p:sp>
      <p:sp>
        <p:nvSpPr>
          <p:cNvPr id="22" name="Text 17"/>
          <p:cNvSpPr/>
          <p:nvPr/>
        </p:nvSpPr>
        <p:spPr>
          <a:xfrm>
            <a:off x="10390823" y="6580346"/>
            <a:ext cx="3474720" cy="699135"/>
          </a:xfrm>
          <a:prstGeom prst="rect">
            <a:avLst/>
          </a:prstGeom>
          <a:noFill/>
          <a:ln/>
        </p:spPr>
        <p:txBody>
          <a:bodyPr wrap="square" lIns="0" tIns="0" rIns="0" bIns="0" rtlCol="0" anchor="t"/>
          <a:lstStyle/>
          <a:p>
            <a:pPr marL="0" indent="0" algn="l">
              <a:lnSpc>
                <a:spcPts val="2750"/>
              </a:lnSpc>
              <a:buNone/>
            </a:pPr>
            <a:r>
              <a:rPr lang="en-US" sz="1700" dirty="0">
                <a:solidFill>
                  <a:srgbClr val="D4D4D1"/>
                </a:solidFill>
                <a:latin typeface="Roboto" pitchFamily="34" charset="0"/>
                <a:ea typeface="Roboto" pitchFamily="34" charset="-122"/>
                <a:cs typeface="Roboto" pitchFamily="34" charset="-120"/>
              </a:rPr>
              <a:t>A single term can have multiple description elements</a:t>
            </a:r>
            <a:endParaRPr 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862"/>
          </a:xfrm>
          <a:prstGeom prst="rect">
            <a:avLst/>
          </a:prstGeom>
        </p:spPr>
      </p:pic>
      <p:sp>
        <p:nvSpPr>
          <p:cNvPr id="3" name="Text 0"/>
          <p:cNvSpPr/>
          <p:nvPr/>
        </p:nvSpPr>
        <p:spPr>
          <a:xfrm>
            <a:off x="6211014" y="569357"/>
            <a:ext cx="5176004" cy="646867"/>
          </a:xfrm>
          <a:prstGeom prst="rect">
            <a:avLst/>
          </a:prstGeom>
          <a:noFill/>
          <a:ln/>
        </p:spPr>
        <p:txBody>
          <a:bodyPr wrap="none" lIns="0" tIns="0" rIns="0" bIns="0" rtlCol="0" anchor="t"/>
          <a:lstStyle/>
          <a:p>
            <a:pPr marL="0" indent="0" algn="l">
              <a:lnSpc>
                <a:spcPts val="5050"/>
              </a:lnSpc>
              <a:buNone/>
            </a:pPr>
            <a:r>
              <a:rPr lang="en-US" sz="4050" dirty="0">
                <a:solidFill>
                  <a:srgbClr val="F3F3F2"/>
                </a:solidFill>
                <a:latin typeface="IBM Plex Sans Medium" pitchFamily="34" charset="0"/>
                <a:ea typeface="IBM Plex Sans Medium" pitchFamily="34" charset="-122"/>
                <a:cs typeface="IBM Plex Sans Medium" pitchFamily="34" charset="-120"/>
              </a:rPr>
              <a:t>Table Element</a:t>
            </a:r>
            <a:endParaRPr lang="en-US" sz="4050" dirty="0"/>
          </a:p>
        </p:txBody>
      </p:sp>
      <p:sp>
        <p:nvSpPr>
          <p:cNvPr id="4" name="Text 1"/>
          <p:cNvSpPr/>
          <p:nvPr/>
        </p:nvSpPr>
        <p:spPr>
          <a:xfrm>
            <a:off x="6211014" y="1526738"/>
            <a:ext cx="7694771" cy="993696"/>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The &lt;table&gt; element in HTML is used to display data in rows and columns, just like a spreadsheet. It allows you to organize information clearly, such as schedules, pricing tables, or comparisons.</a:t>
            </a:r>
            <a:endParaRPr lang="en-US" sz="1600" dirty="0"/>
          </a:p>
        </p:txBody>
      </p:sp>
      <p:sp>
        <p:nvSpPr>
          <p:cNvPr id="5" name="Shape 2"/>
          <p:cNvSpPr/>
          <p:nvPr/>
        </p:nvSpPr>
        <p:spPr>
          <a:xfrm>
            <a:off x="6211014" y="2753320"/>
            <a:ext cx="7694771" cy="4909185"/>
          </a:xfrm>
          <a:prstGeom prst="roundRect">
            <a:avLst>
              <a:gd name="adj" fmla="val 633"/>
            </a:avLst>
          </a:prstGeom>
          <a:noFill/>
          <a:ln w="7620">
            <a:solidFill>
              <a:srgbClr val="FFFFFF">
                <a:alpha val="24000"/>
              </a:srgbClr>
            </a:solidFill>
            <a:prstDash val="solid"/>
          </a:ln>
        </p:spPr>
        <p:txBody>
          <a:bodyPr/>
          <a:lstStyle/>
          <a:p>
            <a:endParaRPr lang="en-NZ"/>
          </a:p>
        </p:txBody>
      </p:sp>
      <p:sp>
        <p:nvSpPr>
          <p:cNvPr id="6" name="Shape 3"/>
          <p:cNvSpPr/>
          <p:nvPr/>
        </p:nvSpPr>
        <p:spPr>
          <a:xfrm>
            <a:off x="6218634" y="2760940"/>
            <a:ext cx="7678698" cy="594836"/>
          </a:xfrm>
          <a:prstGeom prst="rect">
            <a:avLst/>
          </a:prstGeom>
          <a:solidFill>
            <a:srgbClr val="FFFFFF">
              <a:alpha val="4000"/>
            </a:srgbClr>
          </a:solidFill>
          <a:ln/>
        </p:spPr>
        <p:txBody>
          <a:bodyPr/>
          <a:lstStyle/>
          <a:p>
            <a:endParaRPr lang="en-NZ"/>
          </a:p>
        </p:txBody>
      </p:sp>
      <p:sp>
        <p:nvSpPr>
          <p:cNvPr id="7" name="Text 4"/>
          <p:cNvSpPr/>
          <p:nvPr/>
        </p:nvSpPr>
        <p:spPr>
          <a:xfrm>
            <a:off x="6426518" y="2892743"/>
            <a:ext cx="214157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Tag</a:t>
            </a:r>
            <a:endParaRPr lang="en-US" sz="1600" dirty="0"/>
          </a:p>
        </p:txBody>
      </p:sp>
      <p:sp>
        <p:nvSpPr>
          <p:cNvPr id="8" name="Text 5"/>
          <p:cNvSpPr/>
          <p:nvPr/>
        </p:nvSpPr>
        <p:spPr>
          <a:xfrm>
            <a:off x="8989576" y="2892743"/>
            <a:ext cx="213776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Meaning</a:t>
            </a:r>
            <a:endParaRPr lang="en-US" sz="1600" dirty="0"/>
          </a:p>
        </p:txBody>
      </p:sp>
      <p:sp>
        <p:nvSpPr>
          <p:cNvPr id="9" name="Text 6"/>
          <p:cNvSpPr/>
          <p:nvPr/>
        </p:nvSpPr>
        <p:spPr>
          <a:xfrm>
            <a:off x="11548824" y="2892743"/>
            <a:ext cx="214157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Purpose</a:t>
            </a:r>
            <a:endParaRPr lang="en-US" sz="1600" dirty="0"/>
          </a:p>
        </p:txBody>
      </p:sp>
      <p:sp>
        <p:nvSpPr>
          <p:cNvPr id="10" name="Shape 7"/>
          <p:cNvSpPr/>
          <p:nvPr/>
        </p:nvSpPr>
        <p:spPr>
          <a:xfrm>
            <a:off x="6218634" y="3355777"/>
            <a:ext cx="7678698" cy="926068"/>
          </a:xfrm>
          <a:prstGeom prst="rect">
            <a:avLst/>
          </a:prstGeom>
          <a:solidFill>
            <a:srgbClr val="000000">
              <a:alpha val="4000"/>
            </a:srgbClr>
          </a:solidFill>
          <a:ln/>
        </p:spPr>
        <p:txBody>
          <a:bodyPr/>
          <a:lstStyle/>
          <a:p>
            <a:endParaRPr lang="en-NZ"/>
          </a:p>
        </p:txBody>
      </p:sp>
      <p:sp>
        <p:nvSpPr>
          <p:cNvPr id="11" name="Text 8"/>
          <p:cNvSpPr/>
          <p:nvPr/>
        </p:nvSpPr>
        <p:spPr>
          <a:xfrm>
            <a:off x="6426518" y="3487579"/>
            <a:ext cx="214157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&lt;table&gt;</a:t>
            </a:r>
            <a:endParaRPr lang="en-US" sz="1600" dirty="0"/>
          </a:p>
        </p:txBody>
      </p:sp>
      <p:sp>
        <p:nvSpPr>
          <p:cNvPr id="12" name="Text 9"/>
          <p:cNvSpPr/>
          <p:nvPr/>
        </p:nvSpPr>
        <p:spPr>
          <a:xfrm>
            <a:off x="8989576" y="3487579"/>
            <a:ext cx="213776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Table</a:t>
            </a:r>
            <a:endParaRPr lang="en-US" sz="1600" dirty="0"/>
          </a:p>
        </p:txBody>
      </p:sp>
      <p:sp>
        <p:nvSpPr>
          <p:cNvPr id="13" name="Text 10"/>
          <p:cNvSpPr/>
          <p:nvPr/>
        </p:nvSpPr>
        <p:spPr>
          <a:xfrm>
            <a:off x="11548824" y="3487579"/>
            <a:ext cx="2141577" cy="662464"/>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Container for the whole table</a:t>
            </a:r>
            <a:endParaRPr lang="en-US" sz="1600" dirty="0"/>
          </a:p>
        </p:txBody>
      </p:sp>
      <p:sp>
        <p:nvSpPr>
          <p:cNvPr id="14" name="Shape 11"/>
          <p:cNvSpPr/>
          <p:nvPr/>
        </p:nvSpPr>
        <p:spPr>
          <a:xfrm>
            <a:off x="6218634" y="4281845"/>
            <a:ext cx="7678698" cy="594836"/>
          </a:xfrm>
          <a:prstGeom prst="rect">
            <a:avLst/>
          </a:prstGeom>
          <a:solidFill>
            <a:srgbClr val="FFFFFF">
              <a:alpha val="4000"/>
            </a:srgbClr>
          </a:solidFill>
          <a:ln/>
        </p:spPr>
        <p:txBody>
          <a:bodyPr/>
          <a:lstStyle/>
          <a:p>
            <a:endParaRPr lang="en-NZ"/>
          </a:p>
        </p:txBody>
      </p:sp>
      <p:sp>
        <p:nvSpPr>
          <p:cNvPr id="15" name="Text 12"/>
          <p:cNvSpPr/>
          <p:nvPr/>
        </p:nvSpPr>
        <p:spPr>
          <a:xfrm>
            <a:off x="6426518" y="4413647"/>
            <a:ext cx="214157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&lt;tr&gt;</a:t>
            </a:r>
            <a:endParaRPr lang="en-US" sz="1600" dirty="0"/>
          </a:p>
        </p:txBody>
      </p:sp>
      <p:sp>
        <p:nvSpPr>
          <p:cNvPr id="16" name="Text 13"/>
          <p:cNvSpPr/>
          <p:nvPr/>
        </p:nvSpPr>
        <p:spPr>
          <a:xfrm>
            <a:off x="8989576" y="4413647"/>
            <a:ext cx="213776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Table Row</a:t>
            </a:r>
            <a:endParaRPr lang="en-US" sz="1600" dirty="0"/>
          </a:p>
        </p:txBody>
      </p:sp>
      <p:sp>
        <p:nvSpPr>
          <p:cNvPr id="17" name="Text 14"/>
          <p:cNvSpPr/>
          <p:nvPr/>
        </p:nvSpPr>
        <p:spPr>
          <a:xfrm>
            <a:off x="11548824" y="4413647"/>
            <a:ext cx="214157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Defines a row of cells</a:t>
            </a:r>
            <a:endParaRPr lang="en-US" sz="1600" dirty="0"/>
          </a:p>
        </p:txBody>
      </p:sp>
      <p:sp>
        <p:nvSpPr>
          <p:cNvPr id="18" name="Shape 15"/>
          <p:cNvSpPr/>
          <p:nvPr/>
        </p:nvSpPr>
        <p:spPr>
          <a:xfrm>
            <a:off x="6218634" y="4876681"/>
            <a:ext cx="7678698" cy="926068"/>
          </a:xfrm>
          <a:prstGeom prst="rect">
            <a:avLst/>
          </a:prstGeom>
          <a:solidFill>
            <a:srgbClr val="000000">
              <a:alpha val="4000"/>
            </a:srgbClr>
          </a:solidFill>
          <a:ln/>
        </p:spPr>
        <p:txBody>
          <a:bodyPr/>
          <a:lstStyle/>
          <a:p>
            <a:endParaRPr lang="en-NZ"/>
          </a:p>
        </p:txBody>
      </p:sp>
      <p:sp>
        <p:nvSpPr>
          <p:cNvPr id="19" name="Text 16"/>
          <p:cNvSpPr/>
          <p:nvPr/>
        </p:nvSpPr>
        <p:spPr>
          <a:xfrm>
            <a:off x="6426518" y="5008483"/>
            <a:ext cx="214157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&lt;th&gt;</a:t>
            </a:r>
            <a:endParaRPr lang="en-US" sz="1600" dirty="0"/>
          </a:p>
        </p:txBody>
      </p:sp>
      <p:sp>
        <p:nvSpPr>
          <p:cNvPr id="20" name="Text 17"/>
          <p:cNvSpPr/>
          <p:nvPr/>
        </p:nvSpPr>
        <p:spPr>
          <a:xfrm>
            <a:off x="8989576" y="5008483"/>
            <a:ext cx="213776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Table Header</a:t>
            </a:r>
            <a:endParaRPr lang="en-US" sz="1600" dirty="0"/>
          </a:p>
        </p:txBody>
      </p:sp>
      <p:sp>
        <p:nvSpPr>
          <p:cNvPr id="21" name="Text 18"/>
          <p:cNvSpPr/>
          <p:nvPr/>
        </p:nvSpPr>
        <p:spPr>
          <a:xfrm>
            <a:off x="11548824" y="5008483"/>
            <a:ext cx="2141577" cy="662464"/>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Defines a header cell (bold, centered)</a:t>
            </a:r>
            <a:endParaRPr lang="en-US" sz="1600" dirty="0"/>
          </a:p>
        </p:txBody>
      </p:sp>
      <p:sp>
        <p:nvSpPr>
          <p:cNvPr id="22" name="Shape 19"/>
          <p:cNvSpPr/>
          <p:nvPr/>
        </p:nvSpPr>
        <p:spPr>
          <a:xfrm>
            <a:off x="6218634" y="5802749"/>
            <a:ext cx="7678698" cy="926068"/>
          </a:xfrm>
          <a:prstGeom prst="rect">
            <a:avLst/>
          </a:prstGeom>
          <a:solidFill>
            <a:srgbClr val="FFFFFF">
              <a:alpha val="4000"/>
            </a:srgbClr>
          </a:solidFill>
          <a:ln/>
        </p:spPr>
        <p:txBody>
          <a:bodyPr/>
          <a:lstStyle/>
          <a:p>
            <a:endParaRPr lang="en-NZ"/>
          </a:p>
        </p:txBody>
      </p:sp>
      <p:sp>
        <p:nvSpPr>
          <p:cNvPr id="23" name="Text 20"/>
          <p:cNvSpPr/>
          <p:nvPr/>
        </p:nvSpPr>
        <p:spPr>
          <a:xfrm>
            <a:off x="6426518" y="5934551"/>
            <a:ext cx="214157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&lt;td&gt;</a:t>
            </a:r>
            <a:endParaRPr lang="en-US" sz="1600" dirty="0"/>
          </a:p>
        </p:txBody>
      </p:sp>
      <p:sp>
        <p:nvSpPr>
          <p:cNvPr id="24" name="Text 21"/>
          <p:cNvSpPr/>
          <p:nvPr/>
        </p:nvSpPr>
        <p:spPr>
          <a:xfrm>
            <a:off x="8989576" y="5934551"/>
            <a:ext cx="213776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Table Data</a:t>
            </a:r>
            <a:endParaRPr lang="en-US" sz="1600" dirty="0"/>
          </a:p>
        </p:txBody>
      </p:sp>
      <p:sp>
        <p:nvSpPr>
          <p:cNvPr id="25" name="Text 22"/>
          <p:cNvSpPr/>
          <p:nvPr/>
        </p:nvSpPr>
        <p:spPr>
          <a:xfrm>
            <a:off x="11548824" y="5934551"/>
            <a:ext cx="2141577" cy="662464"/>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Defines a data cell (standard cell)</a:t>
            </a:r>
            <a:endParaRPr lang="en-US" sz="1600" dirty="0"/>
          </a:p>
        </p:txBody>
      </p:sp>
      <p:sp>
        <p:nvSpPr>
          <p:cNvPr id="26" name="Shape 23"/>
          <p:cNvSpPr/>
          <p:nvPr/>
        </p:nvSpPr>
        <p:spPr>
          <a:xfrm>
            <a:off x="6218634" y="6728817"/>
            <a:ext cx="7678698" cy="926068"/>
          </a:xfrm>
          <a:prstGeom prst="rect">
            <a:avLst/>
          </a:prstGeom>
          <a:solidFill>
            <a:srgbClr val="000000">
              <a:alpha val="4000"/>
            </a:srgbClr>
          </a:solidFill>
          <a:ln/>
        </p:spPr>
        <p:txBody>
          <a:bodyPr/>
          <a:lstStyle/>
          <a:p>
            <a:endParaRPr lang="en-NZ"/>
          </a:p>
        </p:txBody>
      </p:sp>
      <p:sp>
        <p:nvSpPr>
          <p:cNvPr id="27" name="Text 24"/>
          <p:cNvSpPr/>
          <p:nvPr/>
        </p:nvSpPr>
        <p:spPr>
          <a:xfrm>
            <a:off x="6426518" y="6860619"/>
            <a:ext cx="214157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&lt;caption&gt;</a:t>
            </a:r>
            <a:endParaRPr lang="en-US" sz="1600" dirty="0"/>
          </a:p>
        </p:txBody>
      </p:sp>
      <p:sp>
        <p:nvSpPr>
          <p:cNvPr id="28" name="Text 25"/>
          <p:cNvSpPr/>
          <p:nvPr/>
        </p:nvSpPr>
        <p:spPr>
          <a:xfrm>
            <a:off x="8989576" y="6860619"/>
            <a:ext cx="2137767" cy="331232"/>
          </a:xfrm>
          <a:prstGeom prst="rect">
            <a:avLst/>
          </a:prstGeom>
          <a:noFill/>
          <a:ln/>
        </p:spPr>
        <p:txBody>
          <a:bodyPr wrap="non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Caption</a:t>
            </a:r>
            <a:endParaRPr lang="en-US" sz="1600" dirty="0"/>
          </a:p>
        </p:txBody>
      </p:sp>
      <p:sp>
        <p:nvSpPr>
          <p:cNvPr id="29" name="Text 26"/>
          <p:cNvSpPr/>
          <p:nvPr/>
        </p:nvSpPr>
        <p:spPr>
          <a:xfrm>
            <a:off x="11548824" y="6860619"/>
            <a:ext cx="2141577" cy="662464"/>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latin typeface="Roboto" pitchFamily="34" charset="0"/>
                <a:ea typeface="Roboto" pitchFamily="34" charset="-122"/>
                <a:cs typeface="Roboto" pitchFamily="34" charset="-120"/>
              </a:rPr>
              <a:t>Optional title for the table</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29615" y="574000"/>
            <a:ext cx="5212199" cy="651510"/>
          </a:xfrm>
          <a:prstGeom prst="rect">
            <a:avLst/>
          </a:prstGeom>
          <a:noFill/>
          <a:ln/>
        </p:spPr>
        <p:txBody>
          <a:bodyPr wrap="none" lIns="0" tIns="0" rIns="0" bIns="0" rtlCol="0" anchor="t"/>
          <a:lstStyle/>
          <a:p>
            <a:pPr marL="0" indent="0" algn="l">
              <a:lnSpc>
                <a:spcPts val="5100"/>
              </a:lnSpc>
              <a:buNone/>
            </a:pPr>
            <a:r>
              <a:rPr lang="en-US" sz="4100" dirty="0">
                <a:solidFill>
                  <a:srgbClr val="F3F3F2"/>
                </a:solidFill>
                <a:latin typeface="IBM Plex Sans Medium" pitchFamily="34" charset="0"/>
                <a:ea typeface="IBM Plex Sans Medium" pitchFamily="34" charset="-122"/>
                <a:cs typeface="IBM Plex Sans Medium" pitchFamily="34" charset="-120"/>
              </a:rPr>
              <a:t>Table Example</a:t>
            </a:r>
            <a:endParaRPr lang="en-US" sz="4100" dirty="0"/>
          </a:p>
        </p:txBody>
      </p:sp>
      <p:sp>
        <p:nvSpPr>
          <p:cNvPr id="3" name="Shape 1"/>
          <p:cNvSpPr/>
          <p:nvPr/>
        </p:nvSpPr>
        <p:spPr>
          <a:xfrm>
            <a:off x="729615" y="1772603"/>
            <a:ext cx="6331268" cy="5648563"/>
          </a:xfrm>
          <a:prstGeom prst="roundRect">
            <a:avLst>
              <a:gd name="adj" fmla="val 554"/>
            </a:avLst>
          </a:prstGeom>
          <a:solidFill>
            <a:srgbClr val="4D1F00"/>
          </a:solidFill>
          <a:ln/>
        </p:spPr>
        <p:txBody>
          <a:bodyPr/>
          <a:lstStyle/>
          <a:p>
            <a:endParaRPr lang="en-NZ"/>
          </a:p>
        </p:txBody>
      </p:sp>
      <p:sp>
        <p:nvSpPr>
          <p:cNvPr id="4" name="Shape 2"/>
          <p:cNvSpPr/>
          <p:nvPr/>
        </p:nvSpPr>
        <p:spPr>
          <a:xfrm>
            <a:off x="719257" y="1772603"/>
            <a:ext cx="6351984" cy="5648563"/>
          </a:xfrm>
          <a:prstGeom prst="roundRect">
            <a:avLst>
              <a:gd name="adj" fmla="val 554"/>
            </a:avLst>
          </a:prstGeom>
          <a:solidFill>
            <a:srgbClr val="4D1F00"/>
          </a:solidFill>
          <a:ln/>
        </p:spPr>
        <p:txBody>
          <a:bodyPr/>
          <a:lstStyle/>
          <a:p>
            <a:endParaRPr lang="en-NZ"/>
          </a:p>
        </p:txBody>
      </p:sp>
      <p:sp>
        <p:nvSpPr>
          <p:cNvPr id="5" name="Text 3"/>
          <p:cNvSpPr/>
          <p:nvPr/>
        </p:nvSpPr>
        <p:spPr>
          <a:xfrm>
            <a:off x="927735" y="1928932"/>
            <a:ext cx="5935028" cy="5335905"/>
          </a:xfrm>
          <a:prstGeom prst="rect">
            <a:avLst/>
          </a:prstGeom>
          <a:noFill/>
          <a:ln/>
        </p:spPr>
        <p:txBody>
          <a:bodyPr wrap="square" lIns="0" tIns="0" rIns="0" bIns="0" rtlCol="0" anchor="t"/>
          <a:lstStyle/>
          <a:p>
            <a:pPr marL="0" indent="0" algn="l">
              <a:lnSpc>
                <a:spcPts val="26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&lt;table&gt;
  &lt;caption&gt;Web Development Courses&lt;/caption&gt;
  &lt;tr&gt;
    &lt;th&gt;Course&lt;/th&gt;
    &lt;th&gt;Duration&lt;/th&gt;
  &lt;/tr&gt;
  &lt;tr&gt;
    &lt;td&gt;HTML&lt;/td&gt;
    &lt;td&gt;3 weeks&lt;/td&gt;
  &lt;/tr&gt;
  &lt;tr&gt;
    &lt;td&gt;CSS&lt;/td&gt;
    &lt;td&gt;2 weeks&lt;/td&gt;
  &lt;/tr&gt;
&lt;/table&gt;
</a:t>
            </a:r>
            <a:endParaRPr lang="en-US" sz="1600" dirty="0"/>
          </a:p>
        </p:txBody>
      </p:sp>
      <p:sp>
        <p:nvSpPr>
          <p:cNvPr id="6" name="Text 4"/>
          <p:cNvSpPr/>
          <p:nvPr/>
        </p:nvSpPr>
        <p:spPr>
          <a:xfrm>
            <a:off x="7577138" y="1746647"/>
            <a:ext cx="2606040" cy="325755"/>
          </a:xfrm>
          <a:prstGeom prst="rect">
            <a:avLst/>
          </a:prstGeom>
          <a:noFill/>
          <a:ln/>
        </p:spPr>
        <p:txBody>
          <a:bodyPr wrap="none" lIns="0" tIns="0" rIns="0" bIns="0" rtlCol="0" anchor="t"/>
          <a:lstStyle/>
          <a:p>
            <a:pPr marL="0" indent="0" algn="l">
              <a:lnSpc>
                <a:spcPts val="2550"/>
              </a:lnSpc>
              <a:buNone/>
            </a:pPr>
            <a:r>
              <a:rPr lang="en-US" sz="2050" dirty="0">
                <a:solidFill>
                  <a:srgbClr val="F3F3F2"/>
                </a:solidFill>
                <a:latin typeface="IBM Plex Sans Medium" pitchFamily="34" charset="0"/>
                <a:ea typeface="IBM Plex Sans Medium" pitchFamily="34" charset="-122"/>
                <a:cs typeface="IBM Plex Sans Medium" pitchFamily="34" charset="-120"/>
              </a:rPr>
              <a:t>Best Practices</a:t>
            </a:r>
            <a:endParaRPr lang="en-US" sz="2050" dirty="0"/>
          </a:p>
        </p:txBody>
      </p:sp>
      <p:sp>
        <p:nvSpPr>
          <p:cNvPr id="7" name="Text 5"/>
          <p:cNvSpPr/>
          <p:nvPr/>
        </p:nvSpPr>
        <p:spPr>
          <a:xfrm>
            <a:off x="7577138" y="2280880"/>
            <a:ext cx="6331268" cy="66698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D4D4D1"/>
                </a:solidFill>
                <a:latin typeface="Roboto" pitchFamily="34" charset="0"/>
                <a:ea typeface="Roboto" pitchFamily="34" charset="-122"/>
                <a:cs typeface="Roboto" pitchFamily="34" charset="-120"/>
              </a:rPr>
              <a:t>Always include a header row using &lt;th&gt; for accessibility and clarity</a:t>
            </a:r>
            <a:endParaRPr lang="en-US" sz="1600" dirty="0"/>
          </a:p>
        </p:txBody>
      </p:sp>
      <p:sp>
        <p:nvSpPr>
          <p:cNvPr id="8" name="Text 6"/>
          <p:cNvSpPr/>
          <p:nvPr/>
        </p:nvSpPr>
        <p:spPr>
          <a:xfrm>
            <a:off x="7577138" y="3020735"/>
            <a:ext cx="6331268" cy="666988"/>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D4D4D1"/>
                </a:solidFill>
                <a:latin typeface="Roboto" pitchFamily="34" charset="0"/>
                <a:ea typeface="Roboto" pitchFamily="34" charset="-122"/>
                <a:cs typeface="Roboto" pitchFamily="34" charset="-120"/>
              </a:rPr>
              <a:t>Use tables for tabular data only, not for layout (use CSS for layout)</a:t>
            </a:r>
            <a:endParaRPr lang="en-US" sz="1600" dirty="0"/>
          </a:p>
        </p:txBody>
      </p:sp>
      <p:sp>
        <p:nvSpPr>
          <p:cNvPr id="9" name="Text 7"/>
          <p:cNvSpPr/>
          <p:nvPr/>
        </p:nvSpPr>
        <p:spPr>
          <a:xfrm>
            <a:off x="7577138" y="3760589"/>
            <a:ext cx="6331268" cy="33349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4D4D1"/>
                </a:solidFill>
                <a:latin typeface="Roboto" pitchFamily="34" charset="0"/>
                <a:ea typeface="Roboto" pitchFamily="34" charset="-122"/>
                <a:cs typeface="Roboto" pitchFamily="34" charset="-120"/>
              </a:rPr>
              <a:t>Add a &lt;caption&gt; if needed to provide context for the table</a:t>
            </a:r>
            <a:endParaRPr lang="en-US" sz="1600" dirty="0"/>
          </a:p>
        </p:txBody>
      </p:sp>
      <p:sp>
        <p:nvSpPr>
          <p:cNvPr id="10" name="Text 8"/>
          <p:cNvSpPr/>
          <p:nvPr/>
        </p:nvSpPr>
        <p:spPr>
          <a:xfrm>
            <a:off x="7577138" y="4166949"/>
            <a:ext cx="6331268" cy="333494"/>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4D4D1"/>
                </a:solidFill>
                <a:latin typeface="Roboto" pitchFamily="34" charset="0"/>
                <a:ea typeface="Roboto" pitchFamily="34" charset="-122"/>
                <a:cs typeface="Roboto" pitchFamily="34" charset="-120"/>
              </a:rPr>
              <a:t>Consider using &lt;thead&gt;, &lt;tbody&gt;, and &lt;tfoot&gt; for complex tables</a:t>
            </a:r>
            <a:endParaRPr lang="en-US" sz="1600" dirty="0"/>
          </a:p>
        </p:txBody>
      </p:sp>
      <p:sp>
        <p:nvSpPr>
          <p:cNvPr id="11" name="Shape 4">
            <a:extLst>
              <a:ext uri="{FF2B5EF4-FFF2-40B4-BE49-F238E27FC236}">
                <a16:creationId xmlns:a16="http://schemas.microsoft.com/office/drawing/2014/main" id="{F4DF2E30-55C2-24F2-0115-0ADDBC6A0079}"/>
              </a:ext>
            </a:extLst>
          </p:cNvPr>
          <p:cNvSpPr/>
          <p:nvPr/>
        </p:nvSpPr>
        <p:spPr>
          <a:xfrm>
            <a:off x="7815026" y="4919234"/>
            <a:ext cx="6244709" cy="1966198"/>
          </a:xfrm>
          <a:prstGeom prst="roundRect">
            <a:avLst>
              <a:gd name="adj" fmla="val 1730"/>
            </a:avLst>
          </a:prstGeom>
          <a:noFill/>
          <a:ln w="7620">
            <a:solidFill>
              <a:srgbClr val="FFFFFF">
                <a:alpha val="24000"/>
              </a:srgbClr>
            </a:solidFill>
            <a:prstDash val="solid"/>
          </a:ln>
        </p:spPr>
        <p:txBody>
          <a:bodyPr/>
          <a:lstStyle/>
          <a:p>
            <a:endParaRPr lang="en-NZ"/>
          </a:p>
        </p:txBody>
      </p:sp>
      <p:sp>
        <p:nvSpPr>
          <p:cNvPr id="12" name="Shape 5">
            <a:extLst>
              <a:ext uri="{FF2B5EF4-FFF2-40B4-BE49-F238E27FC236}">
                <a16:creationId xmlns:a16="http://schemas.microsoft.com/office/drawing/2014/main" id="{D056F45A-35EA-B9BD-54D0-A2B56F0949FA}"/>
              </a:ext>
            </a:extLst>
          </p:cNvPr>
          <p:cNvSpPr/>
          <p:nvPr/>
        </p:nvSpPr>
        <p:spPr>
          <a:xfrm>
            <a:off x="7822646" y="4926854"/>
            <a:ext cx="6229469" cy="650319"/>
          </a:xfrm>
          <a:prstGeom prst="rect">
            <a:avLst/>
          </a:prstGeom>
          <a:solidFill>
            <a:srgbClr val="FFFFFF">
              <a:alpha val="4000"/>
            </a:srgbClr>
          </a:solidFill>
          <a:ln/>
        </p:spPr>
        <p:txBody>
          <a:bodyPr/>
          <a:lstStyle/>
          <a:p>
            <a:endParaRPr lang="en-NZ"/>
          </a:p>
        </p:txBody>
      </p:sp>
      <p:sp>
        <p:nvSpPr>
          <p:cNvPr id="13" name="Text 6">
            <a:extLst>
              <a:ext uri="{FF2B5EF4-FFF2-40B4-BE49-F238E27FC236}">
                <a16:creationId xmlns:a16="http://schemas.microsoft.com/office/drawing/2014/main" id="{62BD4858-C756-BC45-895D-C78AFD4DABC4}"/>
              </a:ext>
            </a:extLst>
          </p:cNvPr>
          <p:cNvSpPr/>
          <p:nvPr/>
        </p:nvSpPr>
        <p:spPr>
          <a:xfrm>
            <a:off x="8049579" y="5070562"/>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Course</a:t>
            </a:r>
            <a:endParaRPr lang="en-US" sz="1750" dirty="0"/>
          </a:p>
        </p:txBody>
      </p:sp>
      <p:sp>
        <p:nvSpPr>
          <p:cNvPr id="14" name="Text 7">
            <a:extLst>
              <a:ext uri="{FF2B5EF4-FFF2-40B4-BE49-F238E27FC236}">
                <a16:creationId xmlns:a16="http://schemas.microsoft.com/office/drawing/2014/main" id="{EEB15D93-1BD2-5A34-7B7C-850922B96632}"/>
              </a:ext>
            </a:extLst>
          </p:cNvPr>
          <p:cNvSpPr/>
          <p:nvPr/>
        </p:nvSpPr>
        <p:spPr>
          <a:xfrm>
            <a:off x="11168064" y="5070562"/>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Duration</a:t>
            </a:r>
            <a:endParaRPr lang="en-US" sz="1750" dirty="0"/>
          </a:p>
        </p:txBody>
      </p:sp>
      <p:sp>
        <p:nvSpPr>
          <p:cNvPr id="15" name="Shape 8">
            <a:extLst>
              <a:ext uri="{FF2B5EF4-FFF2-40B4-BE49-F238E27FC236}">
                <a16:creationId xmlns:a16="http://schemas.microsoft.com/office/drawing/2014/main" id="{862381A3-9D49-0344-DBC3-FA8842804A80}"/>
              </a:ext>
            </a:extLst>
          </p:cNvPr>
          <p:cNvSpPr/>
          <p:nvPr/>
        </p:nvSpPr>
        <p:spPr>
          <a:xfrm>
            <a:off x="7822646" y="5577173"/>
            <a:ext cx="6229469" cy="650319"/>
          </a:xfrm>
          <a:prstGeom prst="rect">
            <a:avLst/>
          </a:prstGeom>
          <a:solidFill>
            <a:srgbClr val="000000">
              <a:alpha val="4000"/>
            </a:srgbClr>
          </a:solidFill>
          <a:ln/>
        </p:spPr>
        <p:txBody>
          <a:bodyPr/>
          <a:lstStyle/>
          <a:p>
            <a:endParaRPr lang="en-NZ"/>
          </a:p>
        </p:txBody>
      </p:sp>
      <p:sp>
        <p:nvSpPr>
          <p:cNvPr id="16" name="Text 9">
            <a:extLst>
              <a:ext uri="{FF2B5EF4-FFF2-40B4-BE49-F238E27FC236}">
                <a16:creationId xmlns:a16="http://schemas.microsoft.com/office/drawing/2014/main" id="{CAF587AA-BAA1-04F5-EA6D-49139CBC0C13}"/>
              </a:ext>
            </a:extLst>
          </p:cNvPr>
          <p:cNvSpPr/>
          <p:nvPr/>
        </p:nvSpPr>
        <p:spPr>
          <a:xfrm>
            <a:off x="8049579" y="5720882"/>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HTML</a:t>
            </a:r>
            <a:endParaRPr lang="en-US" sz="1750" dirty="0"/>
          </a:p>
        </p:txBody>
      </p:sp>
      <p:sp>
        <p:nvSpPr>
          <p:cNvPr id="17" name="Text 10">
            <a:extLst>
              <a:ext uri="{FF2B5EF4-FFF2-40B4-BE49-F238E27FC236}">
                <a16:creationId xmlns:a16="http://schemas.microsoft.com/office/drawing/2014/main" id="{8E4119B8-1C33-7EC0-B711-1704B1DBF852}"/>
              </a:ext>
            </a:extLst>
          </p:cNvPr>
          <p:cNvSpPr/>
          <p:nvPr/>
        </p:nvSpPr>
        <p:spPr>
          <a:xfrm>
            <a:off x="11168064" y="5720882"/>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3 weeks</a:t>
            </a:r>
            <a:endParaRPr lang="en-US" sz="1750" dirty="0"/>
          </a:p>
        </p:txBody>
      </p:sp>
      <p:sp>
        <p:nvSpPr>
          <p:cNvPr id="18" name="Shape 11">
            <a:extLst>
              <a:ext uri="{FF2B5EF4-FFF2-40B4-BE49-F238E27FC236}">
                <a16:creationId xmlns:a16="http://schemas.microsoft.com/office/drawing/2014/main" id="{69EC896B-2619-3D13-0D84-E52A7FB5D702}"/>
              </a:ext>
            </a:extLst>
          </p:cNvPr>
          <p:cNvSpPr/>
          <p:nvPr/>
        </p:nvSpPr>
        <p:spPr>
          <a:xfrm>
            <a:off x="7822646" y="6227492"/>
            <a:ext cx="6229469" cy="650319"/>
          </a:xfrm>
          <a:prstGeom prst="rect">
            <a:avLst/>
          </a:prstGeom>
          <a:solidFill>
            <a:srgbClr val="FFFFFF">
              <a:alpha val="4000"/>
            </a:srgbClr>
          </a:solidFill>
          <a:ln/>
        </p:spPr>
        <p:txBody>
          <a:bodyPr/>
          <a:lstStyle/>
          <a:p>
            <a:endParaRPr lang="en-NZ"/>
          </a:p>
        </p:txBody>
      </p:sp>
      <p:sp>
        <p:nvSpPr>
          <p:cNvPr id="19" name="Text 12">
            <a:extLst>
              <a:ext uri="{FF2B5EF4-FFF2-40B4-BE49-F238E27FC236}">
                <a16:creationId xmlns:a16="http://schemas.microsoft.com/office/drawing/2014/main" id="{9C7081DC-3E79-BDB0-A5B9-A963BBD390D4}"/>
              </a:ext>
            </a:extLst>
          </p:cNvPr>
          <p:cNvSpPr/>
          <p:nvPr/>
        </p:nvSpPr>
        <p:spPr>
          <a:xfrm>
            <a:off x="8049579" y="6371201"/>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CSS</a:t>
            </a:r>
            <a:endParaRPr lang="en-US" sz="1750" dirty="0"/>
          </a:p>
        </p:txBody>
      </p:sp>
      <p:sp>
        <p:nvSpPr>
          <p:cNvPr id="20" name="Text 13">
            <a:extLst>
              <a:ext uri="{FF2B5EF4-FFF2-40B4-BE49-F238E27FC236}">
                <a16:creationId xmlns:a16="http://schemas.microsoft.com/office/drawing/2014/main" id="{E67DC5D9-38D3-83BF-1CEC-5761A9D9DF89}"/>
              </a:ext>
            </a:extLst>
          </p:cNvPr>
          <p:cNvSpPr/>
          <p:nvPr/>
        </p:nvSpPr>
        <p:spPr>
          <a:xfrm>
            <a:off x="11168064" y="6371201"/>
            <a:ext cx="2657237"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2 weeks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7706" y="549950"/>
            <a:ext cx="4983837" cy="622935"/>
          </a:xfrm>
          <a:prstGeom prst="rect">
            <a:avLst/>
          </a:prstGeom>
          <a:noFill/>
          <a:ln/>
        </p:spPr>
        <p:txBody>
          <a:bodyPr wrap="none" lIns="0" tIns="0" rIns="0" bIns="0" rtlCol="0" anchor="t"/>
          <a:lstStyle/>
          <a:p>
            <a:pPr marL="0" indent="0" algn="l">
              <a:lnSpc>
                <a:spcPts val="4900"/>
              </a:lnSpc>
              <a:buNone/>
            </a:pPr>
            <a:r>
              <a:rPr lang="en-US" sz="3900" dirty="0">
                <a:solidFill>
                  <a:srgbClr val="F3F3F2"/>
                </a:solidFill>
                <a:latin typeface="IBM Plex Sans Medium" pitchFamily="34" charset="0"/>
                <a:ea typeface="IBM Plex Sans Medium" pitchFamily="34" charset="-122"/>
                <a:cs typeface="IBM Plex Sans Medium" pitchFamily="34" charset="-120"/>
              </a:rPr>
              <a:t>Div Element</a:t>
            </a:r>
            <a:endParaRPr lang="en-US" sz="3900" dirty="0"/>
          </a:p>
        </p:txBody>
      </p:sp>
      <p:sp>
        <p:nvSpPr>
          <p:cNvPr id="4" name="Shape 1"/>
          <p:cNvSpPr/>
          <p:nvPr/>
        </p:nvSpPr>
        <p:spPr>
          <a:xfrm>
            <a:off x="697706" y="1471851"/>
            <a:ext cx="3774638" cy="2423874"/>
          </a:xfrm>
          <a:prstGeom prst="roundRect">
            <a:avLst>
              <a:gd name="adj" fmla="val 1234"/>
            </a:avLst>
          </a:prstGeom>
          <a:solidFill>
            <a:srgbClr val="484B51"/>
          </a:solidFill>
          <a:ln/>
        </p:spPr>
        <p:txBody>
          <a:bodyPr/>
          <a:lstStyle/>
          <a:p>
            <a:endParaRPr lang="en-NZ"/>
          </a:p>
        </p:txBody>
      </p:sp>
      <p:sp>
        <p:nvSpPr>
          <p:cNvPr id="5" name="Text 2"/>
          <p:cNvSpPr/>
          <p:nvPr/>
        </p:nvSpPr>
        <p:spPr>
          <a:xfrm>
            <a:off x="897017" y="1671161"/>
            <a:ext cx="2491859" cy="311468"/>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Generic Container</a:t>
            </a:r>
            <a:endParaRPr lang="en-US" sz="1950" dirty="0"/>
          </a:p>
        </p:txBody>
      </p:sp>
      <p:sp>
        <p:nvSpPr>
          <p:cNvPr id="6" name="Text 3"/>
          <p:cNvSpPr/>
          <p:nvPr/>
        </p:nvSpPr>
        <p:spPr>
          <a:xfrm>
            <a:off x="897017" y="2102168"/>
            <a:ext cx="3376017" cy="1275398"/>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The &lt;div&gt; tag in HTML stands for "division" and is a block-level container used to group other HTML elements together.</a:t>
            </a:r>
            <a:endParaRPr lang="en-US" sz="1550" dirty="0"/>
          </a:p>
        </p:txBody>
      </p:sp>
      <p:sp>
        <p:nvSpPr>
          <p:cNvPr id="7" name="Shape 4"/>
          <p:cNvSpPr/>
          <p:nvPr/>
        </p:nvSpPr>
        <p:spPr>
          <a:xfrm>
            <a:off x="4671655" y="1471851"/>
            <a:ext cx="3774638" cy="2423874"/>
          </a:xfrm>
          <a:prstGeom prst="roundRect">
            <a:avLst>
              <a:gd name="adj" fmla="val 1234"/>
            </a:avLst>
          </a:prstGeom>
          <a:solidFill>
            <a:srgbClr val="484B51"/>
          </a:solidFill>
          <a:ln/>
        </p:spPr>
        <p:txBody>
          <a:bodyPr/>
          <a:lstStyle/>
          <a:p>
            <a:endParaRPr lang="en-NZ"/>
          </a:p>
        </p:txBody>
      </p:sp>
      <p:sp>
        <p:nvSpPr>
          <p:cNvPr id="8" name="Text 5"/>
          <p:cNvSpPr/>
          <p:nvPr/>
        </p:nvSpPr>
        <p:spPr>
          <a:xfrm>
            <a:off x="4870966" y="1671161"/>
            <a:ext cx="2491859" cy="311468"/>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Organizational Tool</a:t>
            </a:r>
            <a:endParaRPr lang="en-US" sz="1950" dirty="0"/>
          </a:p>
        </p:txBody>
      </p:sp>
      <p:sp>
        <p:nvSpPr>
          <p:cNvPr id="9" name="Text 6"/>
          <p:cNvSpPr/>
          <p:nvPr/>
        </p:nvSpPr>
        <p:spPr>
          <a:xfrm>
            <a:off x="4870966" y="2102168"/>
            <a:ext cx="3376017" cy="1594247"/>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Used to organize and group content, apply CSS styling or JavaScript functionality to a section, and create layout structures (e.g., header, sidebar, footer).</a:t>
            </a:r>
            <a:endParaRPr lang="en-US" sz="1550" dirty="0"/>
          </a:p>
        </p:txBody>
      </p:sp>
      <p:sp>
        <p:nvSpPr>
          <p:cNvPr id="10" name="Shape 7"/>
          <p:cNvSpPr/>
          <p:nvPr/>
        </p:nvSpPr>
        <p:spPr>
          <a:xfrm>
            <a:off x="697706" y="4095036"/>
            <a:ext cx="7748588" cy="1467326"/>
          </a:xfrm>
          <a:prstGeom prst="roundRect">
            <a:avLst>
              <a:gd name="adj" fmla="val 2038"/>
            </a:avLst>
          </a:prstGeom>
          <a:solidFill>
            <a:srgbClr val="484B51"/>
          </a:solidFill>
          <a:ln/>
        </p:spPr>
        <p:txBody>
          <a:bodyPr/>
          <a:lstStyle/>
          <a:p>
            <a:endParaRPr lang="en-NZ"/>
          </a:p>
        </p:txBody>
      </p:sp>
      <p:sp>
        <p:nvSpPr>
          <p:cNvPr id="11" name="Text 8"/>
          <p:cNvSpPr/>
          <p:nvPr/>
        </p:nvSpPr>
        <p:spPr>
          <a:xfrm>
            <a:off x="897017" y="4294346"/>
            <a:ext cx="2491859" cy="311468"/>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No Semantic Meaning</a:t>
            </a:r>
            <a:endParaRPr lang="en-US" sz="1950" dirty="0"/>
          </a:p>
        </p:txBody>
      </p:sp>
      <p:sp>
        <p:nvSpPr>
          <p:cNvPr id="12" name="Text 9"/>
          <p:cNvSpPr/>
          <p:nvPr/>
        </p:nvSpPr>
        <p:spPr>
          <a:xfrm>
            <a:off x="897017" y="4725353"/>
            <a:ext cx="7349966" cy="637699"/>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&lt;div&gt; has no semantic meaning — it says nothing about the content. For meaningful structure, prefer semantic HTML5 tags when possible.</a:t>
            </a:r>
            <a:endParaRPr lang="en-US" sz="1550" dirty="0"/>
          </a:p>
        </p:txBody>
      </p:sp>
      <p:sp>
        <p:nvSpPr>
          <p:cNvPr id="13" name="Shape 10"/>
          <p:cNvSpPr/>
          <p:nvPr/>
        </p:nvSpPr>
        <p:spPr>
          <a:xfrm>
            <a:off x="697706" y="5786557"/>
            <a:ext cx="7748588" cy="1893094"/>
          </a:xfrm>
          <a:prstGeom prst="roundRect">
            <a:avLst>
              <a:gd name="adj" fmla="val 1580"/>
            </a:avLst>
          </a:prstGeom>
          <a:solidFill>
            <a:srgbClr val="4D1F00"/>
          </a:solidFill>
          <a:ln/>
        </p:spPr>
        <p:txBody>
          <a:bodyPr/>
          <a:lstStyle/>
          <a:p>
            <a:endParaRPr lang="en-NZ"/>
          </a:p>
        </p:txBody>
      </p:sp>
      <p:sp>
        <p:nvSpPr>
          <p:cNvPr id="14" name="Shape 11"/>
          <p:cNvSpPr/>
          <p:nvPr/>
        </p:nvSpPr>
        <p:spPr>
          <a:xfrm>
            <a:off x="687824" y="5786557"/>
            <a:ext cx="7768352" cy="1893094"/>
          </a:xfrm>
          <a:prstGeom prst="roundRect">
            <a:avLst>
              <a:gd name="adj" fmla="val 1580"/>
            </a:avLst>
          </a:prstGeom>
          <a:solidFill>
            <a:srgbClr val="4D1F00"/>
          </a:solidFill>
          <a:ln/>
        </p:spPr>
        <p:txBody>
          <a:bodyPr/>
          <a:lstStyle/>
          <a:p>
            <a:endParaRPr lang="en-NZ"/>
          </a:p>
        </p:txBody>
      </p:sp>
      <p:sp>
        <p:nvSpPr>
          <p:cNvPr id="15" name="Text 12"/>
          <p:cNvSpPr/>
          <p:nvPr/>
        </p:nvSpPr>
        <p:spPr>
          <a:xfrm>
            <a:off x="887135" y="5935980"/>
            <a:ext cx="7369731" cy="1594247"/>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highlight>
                  <a:srgbClr val="4D1F00"/>
                </a:highlight>
                <a:latin typeface="Consolas" pitchFamily="34" charset="0"/>
                <a:ea typeface="Consolas" pitchFamily="34" charset="-122"/>
                <a:cs typeface="Consolas" pitchFamily="34" charset="-120"/>
              </a:rPr>
              <a:t>&lt;div&gt;
  &lt;h2&gt;Welcome&lt;/h2&gt;
  &lt;p&gt;This is a welcome message inside a div.&lt;/p&gt;
&lt;/div&gt;
</a:t>
            </a: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760571"/>
            <a:ext cx="6976110"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Semantic HTML5 Elements</a:t>
            </a:r>
            <a:endParaRPr lang="en-US" sz="4450" dirty="0"/>
          </a:p>
        </p:txBody>
      </p:sp>
      <p:sp>
        <p:nvSpPr>
          <p:cNvPr id="3" name="Text 1"/>
          <p:cNvSpPr/>
          <p:nvPr/>
        </p:nvSpPr>
        <p:spPr>
          <a:xfrm>
            <a:off x="793790" y="19229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Semantic HTML5 elements are tags that clearly describe their meaning and purpose in the structure of a web page, making the content more readable for both humans and machines (like screen readers and search engines).</a:t>
            </a:r>
            <a:endParaRPr lang="en-US" sz="1750" dirty="0"/>
          </a:p>
        </p:txBody>
      </p:sp>
      <p:sp>
        <p:nvSpPr>
          <p:cNvPr id="4" name="Text 2"/>
          <p:cNvSpPr/>
          <p:nvPr/>
        </p:nvSpPr>
        <p:spPr>
          <a:xfrm>
            <a:off x="1728073" y="3261241"/>
            <a:ext cx="2964418" cy="354330"/>
          </a:xfrm>
          <a:prstGeom prst="rect">
            <a:avLst/>
          </a:prstGeom>
          <a:noFill/>
          <a:ln/>
        </p:spPr>
        <p:txBody>
          <a:bodyPr wrap="none" lIns="0" tIns="0" rIns="0" bIns="0" rtlCol="0" anchor="t"/>
          <a:lstStyle/>
          <a:p>
            <a:pPr marL="0" indent="0" algn="r">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Improved Accessibility</a:t>
            </a:r>
            <a:endParaRPr lang="en-US" sz="2200" dirty="0"/>
          </a:p>
        </p:txBody>
      </p:sp>
      <p:sp>
        <p:nvSpPr>
          <p:cNvPr id="5" name="Text 3"/>
          <p:cNvSpPr/>
          <p:nvPr/>
        </p:nvSpPr>
        <p:spPr>
          <a:xfrm>
            <a:off x="793790" y="3751659"/>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D4D4D1"/>
                </a:solidFill>
                <a:latin typeface="Roboto" pitchFamily="34" charset="0"/>
                <a:ea typeface="Roboto" pitchFamily="34" charset="-122"/>
                <a:cs typeface="Roboto" pitchFamily="34" charset="-120"/>
              </a:rPr>
              <a:t>Helps users with assistive technologies navigate content more effectively</a:t>
            </a:r>
            <a:endParaRPr lang="en-US" sz="1750" dirty="0"/>
          </a:p>
        </p:txBody>
      </p:sp>
      <p:pic>
        <p:nvPicPr>
          <p:cNvPr id="6" name="Image 0" descr="preencoded.png"/>
          <p:cNvPicPr>
            <a:picLocks noChangeAspect="1"/>
          </p:cNvPicPr>
          <p:nvPr/>
        </p:nvPicPr>
        <p:blipFill>
          <a:blip r:embed="rId3"/>
          <a:stretch>
            <a:fillRect/>
          </a:stretch>
        </p:blipFill>
        <p:spPr>
          <a:xfrm>
            <a:off x="5032653" y="2903934"/>
            <a:ext cx="4564975" cy="4564975"/>
          </a:xfrm>
          <a:prstGeom prst="rect">
            <a:avLst/>
          </a:prstGeom>
        </p:spPr>
      </p:pic>
      <p:pic>
        <p:nvPicPr>
          <p:cNvPr id="7" name="Image 1" descr="preencoded.png"/>
          <p:cNvPicPr>
            <a:picLocks noChangeAspect="1"/>
          </p:cNvPicPr>
          <p:nvPr/>
        </p:nvPicPr>
        <p:blipFill>
          <a:blip r:embed="rId4"/>
          <a:stretch>
            <a:fillRect/>
          </a:stretch>
        </p:blipFill>
        <p:spPr>
          <a:xfrm>
            <a:off x="6226731" y="3667006"/>
            <a:ext cx="339328" cy="424220"/>
          </a:xfrm>
          <a:prstGeom prst="rect">
            <a:avLst/>
          </a:prstGeom>
        </p:spPr>
      </p:pic>
      <p:sp>
        <p:nvSpPr>
          <p:cNvPr id="8" name="Text 4"/>
          <p:cNvSpPr/>
          <p:nvPr/>
        </p:nvSpPr>
        <p:spPr>
          <a:xfrm>
            <a:off x="9937790" y="34426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Better SEO</a:t>
            </a:r>
            <a:endParaRPr lang="en-US" sz="2200" dirty="0"/>
          </a:p>
        </p:txBody>
      </p:sp>
      <p:sp>
        <p:nvSpPr>
          <p:cNvPr id="9" name="Text 5"/>
          <p:cNvSpPr/>
          <p:nvPr/>
        </p:nvSpPr>
        <p:spPr>
          <a:xfrm>
            <a:off x="9937790" y="3933111"/>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Helps search engines understand page structure and content relevance</a:t>
            </a:r>
            <a:endParaRPr lang="en-US" sz="1750" dirty="0"/>
          </a:p>
        </p:txBody>
      </p:sp>
      <p:pic>
        <p:nvPicPr>
          <p:cNvPr id="10" name="Image 2" descr="preencoded.png"/>
          <p:cNvPicPr>
            <a:picLocks noChangeAspect="1"/>
          </p:cNvPicPr>
          <p:nvPr/>
        </p:nvPicPr>
        <p:blipFill>
          <a:blip r:embed="rId5"/>
          <a:stretch>
            <a:fillRect/>
          </a:stretch>
        </p:blipFill>
        <p:spPr>
          <a:xfrm>
            <a:off x="5032653" y="2903934"/>
            <a:ext cx="4564975" cy="4564975"/>
          </a:xfrm>
          <a:prstGeom prst="rect">
            <a:avLst/>
          </a:prstGeom>
        </p:spPr>
      </p:pic>
      <p:pic>
        <p:nvPicPr>
          <p:cNvPr id="11" name="Image 3" descr="preencoded.png"/>
          <p:cNvPicPr>
            <a:picLocks noChangeAspect="1"/>
          </p:cNvPicPr>
          <p:nvPr/>
        </p:nvPicPr>
        <p:blipFill>
          <a:blip r:embed="rId6"/>
          <a:stretch>
            <a:fillRect/>
          </a:stretch>
        </p:blipFill>
        <p:spPr>
          <a:xfrm>
            <a:off x="8452604" y="4055507"/>
            <a:ext cx="339328" cy="424220"/>
          </a:xfrm>
          <a:prstGeom prst="rect">
            <a:avLst/>
          </a:prstGeom>
        </p:spPr>
      </p:pic>
      <p:sp>
        <p:nvSpPr>
          <p:cNvPr id="12" name="Text 6"/>
          <p:cNvSpPr/>
          <p:nvPr/>
        </p:nvSpPr>
        <p:spPr>
          <a:xfrm>
            <a:off x="9937790" y="58952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Cleaner Code</a:t>
            </a:r>
            <a:endParaRPr lang="en-US" sz="2200" dirty="0"/>
          </a:p>
        </p:txBody>
      </p:sp>
      <p:sp>
        <p:nvSpPr>
          <p:cNvPr id="13" name="Text 7"/>
          <p:cNvSpPr/>
          <p:nvPr/>
        </p:nvSpPr>
        <p:spPr>
          <a:xfrm>
            <a:off x="9937790" y="6385679"/>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Makes HTML more readable and maintainable for developers</a:t>
            </a:r>
            <a:endParaRPr lang="en-US" sz="1750" dirty="0"/>
          </a:p>
        </p:txBody>
      </p:sp>
      <p:pic>
        <p:nvPicPr>
          <p:cNvPr id="14" name="Image 4" descr="preencoded.png"/>
          <p:cNvPicPr>
            <a:picLocks noChangeAspect="1"/>
          </p:cNvPicPr>
          <p:nvPr/>
        </p:nvPicPr>
        <p:blipFill>
          <a:blip r:embed="rId7"/>
          <a:stretch>
            <a:fillRect/>
          </a:stretch>
        </p:blipFill>
        <p:spPr>
          <a:xfrm>
            <a:off x="5032653" y="2903934"/>
            <a:ext cx="4564975" cy="4564975"/>
          </a:xfrm>
          <a:prstGeom prst="rect">
            <a:avLst/>
          </a:prstGeom>
        </p:spPr>
      </p:pic>
      <p:pic>
        <p:nvPicPr>
          <p:cNvPr id="15" name="Image 5" descr="preencoded.png"/>
          <p:cNvPicPr>
            <a:picLocks noChangeAspect="1"/>
          </p:cNvPicPr>
          <p:nvPr/>
        </p:nvPicPr>
        <p:blipFill>
          <a:blip r:embed="rId8"/>
          <a:stretch>
            <a:fillRect/>
          </a:stretch>
        </p:blipFill>
        <p:spPr>
          <a:xfrm>
            <a:off x="8064103" y="6281380"/>
            <a:ext cx="339328" cy="424220"/>
          </a:xfrm>
          <a:prstGeom prst="rect">
            <a:avLst/>
          </a:prstGeom>
        </p:spPr>
      </p:pic>
      <p:sp>
        <p:nvSpPr>
          <p:cNvPr id="16" name="Text 8"/>
          <p:cNvSpPr/>
          <p:nvPr/>
        </p:nvSpPr>
        <p:spPr>
          <a:xfrm>
            <a:off x="1857256" y="5895261"/>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Clear Structure</a:t>
            </a:r>
            <a:endParaRPr lang="en-US" sz="2200" dirty="0"/>
          </a:p>
        </p:txBody>
      </p:sp>
      <p:sp>
        <p:nvSpPr>
          <p:cNvPr id="17" name="Text 9"/>
          <p:cNvSpPr/>
          <p:nvPr/>
        </p:nvSpPr>
        <p:spPr>
          <a:xfrm>
            <a:off x="793790" y="6385679"/>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D4D4D1"/>
                </a:solidFill>
                <a:latin typeface="Roboto" pitchFamily="34" charset="0"/>
                <a:ea typeface="Roboto" pitchFamily="34" charset="-122"/>
                <a:cs typeface="Roboto" pitchFamily="34" charset="-120"/>
              </a:rPr>
              <a:t>Defines content roles and relationships more explicitly</a:t>
            </a:r>
            <a:endParaRPr lang="en-US" sz="1750" dirty="0"/>
          </a:p>
        </p:txBody>
      </p:sp>
      <p:pic>
        <p:nvPicPr>
          <p:cNvPr id="18" name="Image 6" descr="preencoded.png"/>
          <p:cNvPicPr>
            <a:picLocks noChangeAspect="1"/>
          </p:cNvPicPr>
          <p:nvPr/>
        </p:nvPicPr>
        <p:blipFill>
          <a:blip r:embed="rId9"/>
          <a:stretch>
            <a:fillRect/>
          </a:stretch>
        </p:blipFill>
        <p:spPr>
          <a:xfrm>
            <a:off x="5032653" y="2903934"/>
            <a:ext cx="4564975" cy="4564975"/>
          </a:xfrm>
          <a:prstGeom prst="rect">
            <a:avLst/>
          </a:prstGeom>
        </p:spPr>
      </p:pic>
      <p:pic>
        <p:nvPicPr>
          <p:cNvPr id="19" name="Image 7" descr="preencoded.png"/>
          <p:cNvPicPr>
            <a:picLocks noChangeAspect="1"/>
          </p:cNvPicPr>
          <p:nvPr/>
        </p:nvPicPr>
        <p:blipFill>
          <a:blip r:embed="rId10"/>
          <a:stretch>
            <a:fillRect/>
          </a:stretch>
        </p:blipFill>
        <p:spPr>
          <a:xfrm>
            <a:off x="5838230" y="5892879"/>
            <a:ext cx="339328" cy="4242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9091"/>
          </a:xfrm>
          <a:prstGeom prst="rect">
            <a:avLst/>
          </a:prstGeom>
        </p:spPr>
      </p:pic>
      <p:sp>
        <p:nvSpPr>
          <p:cNvPr id="3" name="Text 0"/>
          <p:cNvSpPr/>
          <p:nvPr/>
        </p:nvSpPr>
        <p:spPr>
          <a:xfrm>
            <a:off x="629722" y="2743914"/>
            <a:ext cx="7483912" cy="562213"/>
          </a:xfrm>
          <a:prstGeom prst="rect">
            <a:avLst/>
          </a:prstGeom>
          <a:noFill/>
          <a:ln/>
        </p:spPr>
        <p:txBody>
          <a:bodyPr wrap="none" lIns="0" tIns="0" rIns="0" bIns="0" rtlCol="0" anchor="t"/>
          <a:lstStyle/>
          <a:p>
            <a:pPr marL="0" indent="0" algn="l">
              <a:lnSpc>
                <a:spcPts val="4400"/>
              </a:lnSpc>
              <a:buNone/>
            </a:pPr>
            <a:r>
              <a:rPr lang="en-US" sz="3500" dirty="0">
                <a:solidFill>
                  <a:srgbClr val="F3F3F2"/>
                </a:solidFill>
                <a:latin typeface="IBM Plex Sans Medium" pitchFamily="34" charset="0"/>
                <a:ea typeface="IBM Plex Sans Medium" pitchFamily="34" charset="-122"/>
                <a:cs typeface="IBM Plex Sans Medium" pitchFamily="34" charset="-120"/>
              </a:rPr>
              <a:t>Common Semantic HTML5 Elements</a:t>
            </a:r>
            <a:endParaRPr lang="en-US" sz="3500" dirty="0"/>
          </a:p>
        </p:txBody>
      </p:sp>
      <p:sp>
        <p:nvSpPr>
          <p:cNvPr id="4" name="Shape 1"/>
          <p:cNvSpPr/>
          <p:nvPr/>
        </p:nvSpPr>
        <p:spPr>
          <a:xfrm>
            <a:off x="629722" y="3575923"/>
            <a:ext cx="13370957" cy="4165283"/>
          </a:xfrm>
          <a:prstGeom prst="roundRect">
            <a:avLst>
              <a:gd name="adj" fmla="val 648"/>
            </a:avLst>
          </a:prstGeom>
          <a:noFill/>
          <a:ln w="7620">
            <a:solidFill>
              <a:srgbClr val="FFFFFF">
                <a:alpha val="24000"/>
              </a:srgbClr>
            </a:solidFill>
            <a:prstDash val="solid"/>
          </a:ln>
        </p:spPr>
        <p:txBody>
          <a:bodyPr/>
          <a:lstStyle/>
          <a:p>
            <a:endParaRPr lang="en-NZ"/>
          </a:p>
        </p:txBody>
      </p:sp>
      <p:sp>
        <p:nvSpPr>
          <p:cNvPr id="5" name="Shape 2"/>
          <p:cNvSpPr/>
          <p:nvPr/>
        </p:nvSpPr>
        <p:spPr>
          <a:xfrm>
            <a:off x="637342" y="3583543"/>
            <a:ext cx="13355717" cy="518755"/>
          </a:xfrm>
          <a:prstGeom prst="rect">
            <a:avLst/>
          </a:prstGeom>
          <a:solidFill>
            <a:srgbClr val="FFFFFF">
              <a:alpha val="4000"/>
            </a:srgbClr>
          </a:solidFill>
          <a:ln/>
        </p:spPr>
        <p:txBody>
          <a:bodyPr/>
          <a:lstStyle/>
          <a:p>
            <a:endParaRPr lang="en-NZ"/>
          </a:p>
        </p:txBody>
      </p:sp>
      <p:sp>
        <p:nvSpPr>
          <p:cNvPr id="6" name="Text 3"/>
          <p:cNvSpPr/>
          <p:nvPr/>
        </p:nvSpPr>
        <p:spPr>
          <a:xfrm>
            <a:off x="817245" y="3699034"/>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Element</a:t>
            </a:r>
            <a:endParaRPr lang="en-US" sz="1400" dirty="0"/>
          </a:p>
        </p:txBody>
      </p:sp>
      <p:sp>
        <p:nvSpPr>
          <p:cNvPr id="7" name="Text 4"/>
          <p:cNvSpPr/>
          <p:nvPr/>
        </p:nvSpPr>
        <p:spPr>
          <a:xfrm>
            <a:off x="7498913" y="3699034"/>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Purpose</a:t>
            </a:r>
            <a:endParaRPr lang="en-US" sz="1400" dirty="0"/>
          </a:p>
        </p:txBody>
      </p:sp>
      <p:sp>
        <p:nvSpPr>
          <p:cNvPr id="8" name="Shape 5"/>
          <p:cNvSpPr/>
          <p:nvPr/>
        </p:nvSpPr>
        <p:spPr>
          <a:xfrm>
            <a:off x="637342" y="4102298"/>
            <a:ext cx="13355717" cy="518755"/>
          </a:xfrm>
          <a:prstGeom prst="rect">
            <a:avLst/>
          </a:prstGeom>
          <a:solidFill>
            <a:srgbClr val="000000">
              <a:alpha val="4000"/>
            </a:srgbClr>
          </a:solidFill>
          <a:ln/>
        </p:spPr>
        <p:txBody>
          <a:bodyPr/>
          <a:lstStyle/>
          <a:p>
            <a:endParaRPr lang="en-NZ"/>
          </a:p>
        </p:txBody>
      </p:sp>
      <p:sp>
        <p:nvSpPr>
          <p:cNvPr id="9" name="Text 6"/>
          <p:cNvSpPr/>
          <p:nvPr/>
        </p:nvSpPr>
        <p:spPr>
          <a:xfrm>
            <a:off x="817245" y="4217789"/>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&lt;header&gt;</a:t>
            </a:r>
            <a:endParaRPr lang="en-US" sz="1400" dirty="0"/>
          </a:p>
        </p:txBody>
      </p:sp>
      <p:sp>
        <p:nvSpPr>
          <p:cNvPr id="10" name="Text 7"/>
          <p:cNvSpPr/>
          <p:nvPr/>
        </p:nvSpPr>
        <p:spPr>
          <a:xfrm>
            <a:off x="7498913" y="4217789"/>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Introductory content or page heading (often contains logo, title, nav)</a:t>
            </a:r>
            <a:endParaRPr lang="en-US" sz="1400" dirty="0"/>
          </a:p>
        </p:txBody>
      </p:sp>
      <p:sp>
        <p:nvSpPr>
          <p:cNvPr id="11" name="Shape 8"/>
          <p:cNvSpPr/>
          <p:nvPr/>
        </p:nvSpPr>
        <p:spPr>
          <a:xfrm>
            <a:off x="637342" y="4621054"/>
            <a:ext cx="13355717" cy="518755"/>
          </a:xfrm>
          <a:prstGeom prst="rect">
            <a:avLst/>
          </a:prstGeom>
          <a:solidFill>
            <a:srgbClr val="FFFFFF">
              <a:alpha val="4000"/>
            </a:srgbClr>
          </a:solidFill>
          <a:ln/>
        </p:spPr>
        <p:txBody>
          <a:bodyPr/>
          <a:lstStyle/>
          <a:p>
            <a:endParaRPr lang="en-NZ"/>
          </a:p>
        </p:txBody>
      </p:sp>
      <p:sp>
        <p:nvSpPr>
          <p:cNvPr id="12" name="Text 9"/>
          <p:cNvSpPr/>
          <p:nvPr/>
        </p:nvSpPr>
        <p:spPr>
          <a:xfrm>
            <a:off x="817245" y="4736544"/>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&lt;nav&gt;</a:t>
            </a:r>
            <a:endParaRPr lang="en-US" sz="1400" dirty="0"/>
          </a:p>
        </p:txBody>
      </p:sp>
      <p:sp>
        <p:nvSpPr>
          <p:cNvPr id="13" name="Text 10"/>
          <p:cNvSpPr/>
          <p:nvPr/>
        </p:nvSpPr>
        <p:spPr>
          <a:xfrm>
            <a:off x="7498913" y="4736544"/>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Navigation links (menus, tables of contents)</a:t>
            </a:r>
            <a:endParaRPr lang="en-US" sz="1400" dirty="0"/>
          </a:p>
        </p:txBody>
      </p:sp>
      <p:sp>
        <p:nvSpPr>
          <p:cNvPr id="14" name="Shape 11"/>
          <p:cNvSpPr/>
          <p:nvPr/>
        </p:nvSpPr>
        <p:spPr>
          <a:xfrm>
            <a:off x="637342" y="5139809"/>
            <a:ext cx="13355717" cy="518755"/>
          </a:xfrm>
          <a:prstGeom prst="rect">
            <a:avLst/>
          </a:prstGeom>
          <a:solidFill>
            <a:srgbClr val="000000">
              <a:alpha val="4000"/>
            </a:srgbClr>
          </a:solidFill>
          <a:ln/>
        </p:spPr>
        <p:txBody>
          <a:bodyPr/>
          <a:lstStyle/>
          <a:p>
            <a:endParaRPr lang="en-NZ"/>
          </a:p>
        </p:txBody>
      </p:sp>
      <p:sp>
        <p:nvSpPr>
          <p:cNvPr id="15" name="Text 12"/>
          <p:cNvSpPr/>
          <p:nvPr/>
        </p:nvSpPr>
        <p:spPr>
          <a:xfrm>
            <a:off x="817245" y="5255300"/>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&lt;main&gt;</a:t>
            </a:r>
            <a:endParaRPr lang="en-US" sz="1400" dirty="0"/>
          </a:p>
        </p:txBody>
      </p:sp>
      <p:sp>
        <p:nvSpPr>
          <p:cNvPr id="16" name="Text 13"/>
          <p:cNvSpPr/>
          <p:nvPr/>
        </p:nvSpPr>
        <p:spPr>
          <a:xfrm>
            <a:off x="7498913" y="5255300"/>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Main content unique to the page</a:t>
            </a:r>
            <a:endParaRPr lang="en-US" sz="1400" dirty="0"/>
          </a:p>
        </p:txBody>
      </p:sp>
      <p:sp>
        <p:nvSpPr>
          <p:cNvPr id="17" name="Shape 14"/>
          <p:cNvSpPr/>
          <p:nvPr/>
        </p:nvSpPr>
        <p:spPr>
          <a:xfrm>
            <a:off x="637342" y="5658564"/>
            <a:ext cx="13355717" cy="518755"/>
          </a:xfrm>
          <a:prstGeom prst="rect">
            <a:avLst/>
          </a:prstGeom>
          <a:solidFill>
            <a:srgbClr val="FFFFFF">
              <a:alpha val="4000"/>
            </a:srgbClr>
          </a:solidFill>
          <a:ln/>
        </p:spPr>
        <p:txBody>
          <a:bodyPr/>
          <a:lstStyle/>
          <a:p>
            <a:endParaRPr lang="en-NZ"/>
          </a:p>
        </p:txBody>
      </p:sp>
      <p:sp>
        <p:nvSpPr>
          <p:cNvPr id="18" name="Text 15"/>
          <p:cNvSpPr/>
          <p:nvPr/>
        </p:nvSpPr>
        <p:spPr>
          <a:xfrm>
            <a:off x="817245" y="5774055"/>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&lt;section&gt;</a:t>
            </a:r>
            <a:endParaRPr lang="en-US" sz="1400" dirty="0"/>
          </a:p>
        </p:txBody>
      </p:sp>
      <p:sp>
        <p:nvSpPr>
          <p:cNvPr id="19" name="Text 16"/>
          <p:cNvSpPr/>
          <p:nvPr/>
        </p:nvSpPr>
        <p:spPr>
          <a:xfrm>
            <a:off x="7498913" y="5774055"/>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Thematic grouping of related content (like chapters or tabs)</a:t>
            </a:r>
            <a:endParaRPr lang="en-US" sz="1400" dirty="0"/>
          </a:p>
        </p:txBody>
      </p:sp>
      <p:sp>
        <p:nvSpPr>
          <p:cNvPr id="20" name="Shape 17"/>
          <p:cNvSpPr/>
          <p:nvPr/>
        </p:nvSpPr>
        <p:spPr>
          <a:xfrm>
            <a:off x="637342" y="6177320"/>
            <a:ext cx="13355717" cy="518755"/>
          </a:xfrm>
          <a:prstGeom prst="rect">
            <a:avLst/>
          </a:prstGeom>
          <a:solidFill>
            <a:srgbClr val="000000">
              <a:alpha val="4000"/>
            </a:srgbClr>
          </a:solidFill>
          <a:ln/>
        </p:spPr>
        <p:txBody>
          <a:bodyPr/>
          <a:lstStyle/>
          <a:p>
            <a:endParaRPr lang="en-NZ"/>
          </a:p>
        </p:txBody>
      </p:sp>
      <p:sp>
        <p:nvSpPr>
          <p:cNvPr id="21" name="Text 18"/>
          <p:cNvSpPr/>
          <p:nvPr/>
        </p:nvSpPr>
        <p:spPr>
          <a:xfrm>
            <a:off x="817245" y="6292810"/>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&lt;article&gt;</a:t>
            </a:r>
            <a:endParaRPr lang="en-US" sz="1400" dirty="0"/>
          </a:p>
        </p:txBody>
      </p:sp>
      <p:sp>
        <p:nvSpPr>
          <p:cNvPr id="22" name="Text 19"/>
          <p:cNvSpPr/>
          <p:nvPr/>
        </p:nvSpPr>
        <p:spPr>
          <a:xfrm>
            <a:off x="7498913" y="6292810"/>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Self-contained content (like a blog post or news article)</a:t>
            </a:r>
            <a:endParaRPr lang="en-US" sz="1400" dirty="0"/>
          </a:p>
        </p:txBody>
      </p:sp>
      <p:sp>
        <p:nvSpPr>
          <p:cNvPr id="23" name="Shape 20"/>
          <p:cNvSpPr/>
          <p:nvPr/>
        </p:nvSpPr>
        <p:spPr>
          <a:xfrm>
            <a:off x="637342" y="6696075"/>
            <a:ext cx="13355717" cy="518755"/>
          </a:xfrm>
          <a:prstGeom prst="rect">
            <a:avLst/>
          </a:prstGeom>
          <a:solidFill>
            <a:srgbClr val="FFFFFF">
              <a:alpha val="4000"/>
            </a:srgbClr>
          </a:solidFill>
          <a:ln/>
        </p:spPr>
        <p:txBody>
          <a:bodyPr/>
          <a:lstStyle/>
          <a:p>
            <a:endParaRPr lang="en-NZ"/>
          </a:p>
        </p:txBody>
      </p:sp>
      <p:sp>
        <p:nvSpPr>
          <p:cNvPr id="24" name="Text 21"/>
          <p:cNvSpPr/>
          <p:nvPr/>
        </p:nvSpPr>
        <p:spPr>
          <a:xfrm>
            <a:off x="817245" y="6811566"/>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&lt;aside&gt;</a:t>
            </a:r>
            <a:endParaRPr lang="en-US" sz="1400" dirty="0"/>
          </a:p>
        </p:txBody>
      </p:sp>
      <p:sp>
        <p:nvSpPr>
          <p:cNvPr id="25" name="Text 22"/>
          <p:cNvSpPr/>
          <p:nvPr/>
        </p:nvSpPr>
        <p:spPr>
          <a:xfrm>
            <a:off x="7498913" y="6811566"/>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Sidebar or tangential content (like tips or ads)</a:t>
            </a:r>
            <a:endParaRPr lang="en-US" sz="1400" dirty="0"/>
          </a:p>
        </p:txBody>
      </p:sp>
      <p:sp>
        <p:nvSpPr>
          <p:cNvPr id="26" name="Shape 23"/>
          <p:cNvSpPr/>
          <p:nvPr/>
        </p:nvSpPr>
        <p:spPr>
          <a:xfrm>
            <a:off x="637342" y="7214830"/>
            <a:ext cx="13355717" cy="518755"/>
          </a:xfrm>
          <a:prstGeom prst="rect">
            <a:avLst/>
          </a:prstGeom>
          <a:solidFill>
            <a:srgbClr val="000000">
              <a:alpha val="4000"/>
            </a:srgbClr>
          </a:solidFill>
          <a:ln/>
        </p:spPr>
        <p:txBody>
          <a:bodyPr/>
          <a:lstStyle/>
          <a:p>
            <a:endParaRPr lang="en-NZ"/>
          </a:p>
        </p:txBody>
      </p:sp>
      <p:sp>
        <p:nvSpPr>
          <p:cNvPr id="27" name="Text 24"/>
          <p:cNvSpPr/>
          <p:nvPr/>
        </p:nvSpPr>
        <p:spPr>
          <a:xfrm>
            <a:off x="817245" y="7330321"/>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&lt;footer&gt;</a:t>
            </a:r>
            <a:endParaRPr lang="en-US" sz="1400" dirty="0"/>
          </a:p>
        </p:txBody>
      </p:sp>
      <p:sp>
        <p:nvSpPr>
          <p:cNvPr id="28" name="Text 25"/>
          <p:cNvSpPr/>
          <p:nvPr/>
        </p:nvSpPr>
        <p:spPr>
          <a:xfrm>
            <a:off x="7498913" y="7330321"/>
            <a:ext cx="6314242" cy="287774"/>
          </a:xfrm>
          <a:prstGeom prst="rect">
            <a:avLst/>
          </a:prstGeom>
          <a:noFill/>
          <a:ln/>
        </p:spPr>
        <p:txBody>
          <a:bodyPr wrap="none" lIns="0" tIns="0" rIns="0" bIns="0" rtlCol="0" anchor="t"/>
          <a:lstStyle/>
          <a:p>
            <a:pPr marL="0" indent="0" algn="l">
              <a:lnSpc>
                <a:spcPts val="2250"/>
              </a:lnSpc>
              <a:buNone/>
            </a:pPr>
            <a:r>
              <a:rPr lang="en-US" sz="1400" dirty="0">
                <a:solidFill>
                  <a:srgbClr val="D4D4D1"/>
                </a:solidFill>
                <a:latin typeface="Roboto" pitchFamily="34" charset="0"/>
                <a:ea typeface="Roboto" pitchFamily="34" charset="-122"/>
                <a:cs typeface="Roboto" pitchFamily="34" charset="-120"/>
              </a:rPr>
              <a:t>Footer content (like copyright, links, contact)</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6138" y="181868"/>
            <a:ext cx="5049441" cy="478750"/>
          </a:xfrm>
          <a:prstGeom prst="rect">
            <a:avLst/>
          </a:prstGeom>
          <a:noFill/>
          <a:ln/>
        </p:spPr>
        <p:txBody>
          <a:bodyPr wrap="none" lIns="0" tIns="0" rIns="0" bIns="0" rtlCol="0" anchor="t"/>
          <a:lstStyle/>
          <a:p>
            <a:pPr marL="0" indent="0" algn="l">
              <a:lnSpc>
                <a:spcPts val="3750"/>
              </a:lnSpc>
              <a:buNone/>
            </a:pPr>
            <a:r>
              <a:rPr lang="en-US" sz="3000" dirty="0">
                <a:solidFill>
                  <a:srgbClr val="F3F3F2"/>
                </a:solidFill>
                <a:latin typeface="IBM Plex Sans Medium" pitchFamily="34" charset="0"/>
                <a:ea typeface="IBM Plex Sans Medium" pitchFamily="34" charset="-122"/>
                <a:cs typeface="IBM Plex Sans Medium" pitchFamily="34" charset="-120"/>
              </a:rPr>
              <a:t>Common Semantic Elements</a:t>
            </a:r>
            <a:endParaRPr lang="en-US" sz="3000" dirty="0"/>
          </a:p>
        </p:txBody>
      </p:sp>
      <p:pic>
        <p:nvPicPr>
          <p:cNvPr id="3" name="Image 0" descr="preencoded.png"/>
          <p:cNvPicPr>
            <a:picLocks noChangeAspect="1"/>
          </p:cNvPicPr>
          <p:nvPr/>
        </p:nvPicPr>
        <p:blipFill>
          <a:blip r:embed="rId3"/>
          <a:stretch>
            <a:fillRect/>
          </a:stretch>
        </p:blipFill>
        <p:spPr>
          <a:xfrm>
            <a:off x="536137" y="815218"/>
            <a:ext cx="13558123" cy="7032418"/>
          </a:xfrm>
          <a:prstGeom prst="rect">
            <a:avLst/>
          </a:prstGeom>
        </p:spPr>
      </p:pic>
      <p:sp>
        <p:nvSpPr>
          <p:cNvPr id="4" name="Text 1"/>
          <p:cNvSpPr/>
          <p:nvPr/>
        </p:nvSpPr>
        <p:spPr>
          <a:xfrm>
            <a:off x="536138" y="8971121"/>
            <a:ext cx="13558123" cy="245150"/>
          </a:xfrm>
          <a:prstGeom prst="rect">
            <a:avLst/>
          </a:prstGeom>
          <a:noFill/>
          <a:ln/>
        </p:spPr>
        <p:txBody>
          <a:bodyPr wrap="none" lIns="0" tIns="0" rIns="0" bIns="0" rtlCol="0" anchor="t"/>
          <a:lstStyle/>
          <a:p>
            <a:pPr marL="0" indent="0" algn="l">
              <a:lnSpc>
                <a:spcPts val="1900"/>
              </a:lnSpc>
              <a:buNone/>
            </a:pPr>
            <a:r>
              <a:rPr lang="en-US" sz="1200" dirty="0">
                <a:solidFill>
                  <a:srgbClr val="D4D4D1"/>
                </a:solidFill>
                <a:latin typeface="Roboto" pitchFamily="34" charset="0"/>
                <a:ea typeface="Roboto" pitchFamily="34" charset="-122"/>
                <a:cs typeface="Roboto" pitchFamily="34" charset="-120"/>
              </a:rPr>
              <a:t>This chart shows the relative usage frequency of common semantic HTML5 elements in modern web development. Header, nav, and footer are the most widely adopted.</a:t>
            </a:r>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10928"/>
            <a:ext cx="8419624"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More Semantic HTML5 Elements</a:t>
            </a:r>
            <a:endParaRPr lang="en-US" sz="4450" dirty="0"/>
          </a:p>
        </p:txBody>
      </p:sp>
      <p:pic>
        <p:nvPicPr>
          <p:cNvPr id="4" name="Image 1" descr="preencoded.png"/>
          <p:cNvPicPr>
            <a:picLocks noChangeAspect="1"/>
          </p:cNvPicPr>
          <p:nvPr/>
        </p:nvPicPr>
        <p:blipFill>
          <a:blip r:embed="rId4"/>
          <a:stretch>
            <a:fillRect/>
          </a:stretch>
        </p:blipFill>
        <p:spPr>
          <a:xfrm>
            <a:off x="793790" y="4699516"/>
            <a:ext cx="566976" cy="566976"/>
          </a:xfrm>
          <a:prstGeom prst="rect">
            <a:avLst/>
          </a:prstGeom>
        </p:spPr>
      </p:pic>
      <p:sp>
        <p:nvSpPr>
          <p:cNvPr id="5" name="Text 1"/>
          <p:cNvSpPr/>
          <p:nvPr/>
        </p:nvSpPr>
        <p:spPr>
          <a:xfrm>
            <a:off x="1587579" y="4794528"/>
            <a:ext cx="2254210" cy="708660"/>
          </a:xfrm>
          <a:prstGeom prst="rect">
            <a:avLst/>
          </a:prstGeom>
          <a:noFill/>
          <a:ln/>
        </p:spPr>
        <p:txBody>
          <a:bodyPr wrap="squar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&lt;figure&gt; &amp; &lt;figcaption&gt;</a:t>
            </a:r>
            <a:endParaRPr lang="en-US" sz="2200" dirty="0"/>
          </a:p>
        </p:txBody>
      </p:sp>
      <p:sp>
        <p:nvSpPr>
          <p:cNvPr id="6" name="Text 2"/>
          <p:cNvSpPr/>
          <p:nvPr/>
        </p:nvSpPr>
        <p:spPr>
          <a:xfrm>
            <a:off x="1587579" y="5639276"/>
            <a:ext cx="2254210" cy="1814513"/>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Groups media content with a caption, providing context for images, diagrams, or code snippets</a:t>
            </a:r>
            <a:endParaRPr lang="en-US" sz="1750" dirty="0"/>
          </a:p>
        </p:txBody>
      </p:sp>
      <p:pic>
        <p:nvPicPr>
          <p:cNvPr id="7" name="Image 2" descr="preencoded.png"/>
          <p:cNvPicPr>
            <a:picLocks noChangeAspect="1"/>
          </p:cNvPicPr>
          <p:nvPr/>
        </p:nvPicPr>
        <p:blipFill>
          <a:blip r:embed="rId5"/>
          <a:stretch>
            <a:fillRect/>
          </a:stretch>
        </p:blipFill>
        <p:spPr>
          <a:xfrm>
            <a:off x="4125278" y="4699516"/>
            <a:ext cx="566976" cy="566976"/>
          </a:xfrm>
          <a:prstGeom prst="rect">
            <a:avLst/>
          </a:prstGeom>
        </p:spPr>
      </p:pic>
      <p:sp>
        <p:nvSpPr>
          <p:cNvPr id="8" name="Text 3"/>
          <p:cNvSpPr/>
          <p:nvPr/>
        </p:nvSpPr>
        <p:spPr>
          <a:xfrm>
            <a:off x="4919067" y="4794528"/>
            <a:ext cx="2254329"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&lt;mark&gt;</a:t>
            </a:r>
            <a:endParaRPr lang="en-US" sz="2200" dirty="0"/>
          </a:p>
        </p:txBody>
      </p:sp>
      <p:sp>
        <p:nvSpPr>
          <p:cNvPr id="9" name="Text 4"/>
          <p:cNvSpPr/>
          <p:nvPr/>
        </p:nvSpPr>
        <p:spPr>
          <a:xfrm>
            <a:off x="4919067" y="5284946"/>
            <a:ext cx="2254329" cy="1451610"/>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Highlights or emphasizes text, like a highlighter pen on paper</a:t>
            </a:r>
            <a:endParaRPr lang="en-US" sz="1750" dirty="0"/>
          </a:p>
        </p:txBody>
      </p:sp>
      <p:pic>
        <p:nvPicPr>
          <p:cNvPr id="10" name="Image 3" descr="preencoded.png"/>
          <p:cNvPicPr>
            <a:picLocks noChangeAspect="1"/>
          </p:cNvPicPr>
          <p:nvPr/>
        </p:nvPicPr>
        <p:blipFill>
          <a:blip r:embed="rId6"/>
          <a:stretch>
            <a:fillRect/>
          </a:stretch>
        </p:blipFill>
        <p:spPr>
          <a:xfrm>
            <a:off x="7456884" y="4699516"/>
            <a:ext cx="566976" cy="566976"/>
          </a:xfrm>
          <a:prstGeom prst="rect">
            <a:avLst/>
          </a:prstGeom>
        </p:spPr>
      </p:pic>
      <p:sp>
        <p:nvSpPr>
          <p:cNvPr id="11" name="Text 5"/>
          <p:cNvSpPr/>
          <p:nvPr/>
        </p:nvSpPr>
        <p:spPr>
          <a:xfrm>
            <a:off x="8250674" y="4794528"/>
            <a:ext cx="2254329"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&lt;time&gt;</a:t>
            </a:r>
            <a:endParaRPr lang="en-US" sz="2200" dirty="0"/>
          </a:p>
        </p:txBody>
      </p:sp>
      <p:sp>
        <p:nvSpPr>
          <p:cNvPr id="12" name="Text 6"/>
          <p:cNvSpPr/>
          <p:nvPr/>
        </p:nvSpPr>
        <p:spPr>
          <a:xfrm>
            <a:off x="8250674" y="5284946"/>
            <a:ext cx="2254329" cy="1814513"/>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Represents dates/times for events or logs, helping machines parse temporal data</a:t>
            </a:r>
            <a:endParaRPr lang="en-US" sz="1750" dirty="0"/>
          </a:p>
        </p:txBody>
      </p:sp>
      <p:pic>
        <p:nvPicPr>
          <p:cNvPr id="13" name="Image 4" descr="preencoded.png"/>
          <p:cNvPicPr>
            <a:picLocks noChangeAspect="1"/>
          </p:cNvPicPr>
          <p:nvPr/>
        </p:nvPicPr>
        <p:blipFill>
          <a:blip r:embed="rId7"/>
          <a:stretch>
            <a:fillRect/>
          </a:stretch>
        </p:blipFill>
        <p:spPr>
          <a:xfrm>
            <a:off x="10788491" y="4699516"/>
            <a:ext cx="566976" cy="566976"/>
          </a:xfrm>
          <a:prstGeom prst="rect">
            <a:avLst/>
          </a:prstGeom>
        </p:spPr>
      </p:pic>
      <p:sp>
        <p:nvSpPr>
          <p:cNvPr id="14" name="Text 7"/>
          <p:cNvSpPr/>
          <p:nvPr/>
        </p:nvSpPr>
        <p:spPr>
          <a:xfrm>
            <a:off x="11582281" y="4794528"/>
            <a:ext cx="2254329" cy="708660"/>
          </a:xfrm>
          <a:prstGeom prst="rect">
            <a:avLst/>
          </a:prstGeom>
          <a:noFill/>
          <a:ln/>
        </p:spPr>
        <p:txBody>
          <a:bodyPr wrap="squar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&lt;details&gt; &amp; &lt;summary&gt;</a:t>
            </a:r>
            <a:endParaRPr lang="en-US" sz="2200" dirty="0"/>
          </a:p>
        </p:txBody>
      </p:sp>
      <p:sp>
        <p:nvSpPr>
          <p:cNvPr id="15" name="Text 8"/>
          <p:cNvSpPr/>
          <p:nvPr/>
        </p:nvSpPr>
        <p:spPr>
          <a:xfrm>
            <a:off x="11582281" y="5639276"/>
            <a:ext cx="2254329" cy="1814513"/>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Creates expandable/collapsible content sections for progressive disclosure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8120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What is HTML?</a:t>
            </a:r>
            <a:endParaRPr lang="en-US" sz="4450" dirty="0"/>
          </a:p>
        </p:txBody>
      </p:sp>
      <p:sp>
        <p:nvSpPr>
          <p:cNvPr id="4" name="Shape 1"/>
          <p:cNvSpPr/>
          <p:nvPr/>
        </p:nvSpPr>
        <p:spPr>
          <a:xfrm>
            <a:off x="6280190" y="2130147"/>
            <a:ext cx="3664863" cy="3121462"/>
          </a:xfrm>
          <a:prstGeom prst="roundRect">
            <a:avLst>
              <a:gd name="adj" fmla="val 1090"/>
            </a:avLst>
          </a:prstGeom>
          <a:solidFill>
            <a:srgbClr val="484B51"/>
          </a:solidFill>
          <a:ln/>
        </p:spPr>
        <p:txBody>
          <a:bodyPr/>
          <a:lstStyle/>
          <a:p>
            <a:endParaRPr lang="en-NZ"/>
          </a:p>
        </p:txBody>
      </p:sp>
      <p:sp>
        <p:nvSpPr>
          <p:cNvPr id="5" name="Text 2"/>
          <p:cNvSpPr/>
          <p:nvPr/>
        </p:nvSpPr>
        <p:spPr>
          <a:xfrm>
            <a:off x="6507004" y="23569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Markup Language</a:t>
            </a:r>
            <a:endParaRPr lang="en-US" sz="2200" dirty="0"/>
          </a:p>
        </p:txBody>
      </p:sp>
      <p:sp>
        <p:nvSpPr>
          <p:cNvPr id="6" name="Text 3"/>
          <p:cNvSpPr/>
          <p:nvPr/>
        </p:nvSpPr>
        <p:spPr>
          <a:xfrm>
            <a:off x="6507004" y="2847380"/>
            <a:ext cx="3211235" cy="217741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HTML stands for HyperText Markup Language. It is the standard markup language used to create and structure content on the web, not a programming language.</a:t>
            </a:r>
            <a:endParaRPr lang="en-US" sz="1750" dirty="0"/>
          </a:p>
        </p:txBody>
      </p:sp>
      <p:sp>
        <p:nvSpPr>
          <p:cNvPr id="7" name="Shape 4"/>
          <p:cNvSpPr/>
          <p:nvPr/>
        </p:nvSpPr>
        <p:spPr>
          <a:xfrm>
            <a:off x="10171867" y="2130147"/>
            <a:ext cx="3664863" cy="3121462"/>
          </a:xfrm>
          <a:prstGeom prst="roundRect">
            <a:avLst>
              <a:gd name="adj" fmla="val 1090"/>
            </a:avLst>
          </a:prstGeom>
          <a:solidFill>
            <a:srgbClr val="484B51"/>
          </a:solidFill>
          <a:ln/>
        </p:spPr>
        <p:txBody>
          <a:bodyPr/>
          <a:lstStyle/>
          <a:p>
            <a:endParaRPr lang="en-NZ"/>
          </a:p>
        </p:txBody>
      </p:sp>
      <p:sp>
        <p:nvSpPr>
          <p:cNvPr id="8" name="Text 5"/>
          <p:cNvSpPr/>
          <p:nvPr/>
        </p:nvSpPr>
        <p:spPr>
          <a:xfrm>
            <a:off x="10398681" y="235696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Uses Tags</a:t>
            </a:r>
            <a:endParaRPr lang="en-US" sz="2200" dirty="0"/>
          </a:p>
        </p:txBody>
      </p:sp>
      <p:sp>
        <p:nvSpPr>
          <p:cNvPr id="9" name="Text 6"/>
          <p:cNvSpPr/>
          <p:nvPr/>
        </p:nvSpPr>
        <p:spPr>
          <a:xfrm>
            <a:off x="10398681" y="2847380"/>
            <a:ext cx="3211235" cy="1451610"/>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It uses tags (like &lt;p&gt;, &lt;h1&gt;, &lt;img&gt;, etc.) to tell the browser how to display content, defining the structure of web pages.</a:t>
            </a:r>
            <a:endParaRPr lang="en-US" sz="1750" dirty="0"/>
          </a:p>
        </p:txBody>
      </p:sp>
      <p:sp>
        <p:nvSpPr>
          <p:cNvPr id="10" name="Shape 7"/>
          <p:cNvSpPr/>
          <p:nvPr/>
        </p:nvSpPr>
        <p:spPr>
          <a:xfrm>
            <a:off x="6280190" y="5478423"/>
            <a:ext cx="7556421" cy="1669852"/>
          </a:xfrm>
          <a:prstGeom prst="roundRect">
            <a:avLst>
              <a:gd name="adj" fmla="val 2038"/>
            </a:avLst>
          </a:prstGeom>
          <a:solidFill>
            <a:srgbClr val="484B51"/>
          </a:solidFill>
          <a:ln/>
        </p:spPr>
        <p:txBody>
          <a:bodyPr/>
          <a:lstStyle/>
          <a:p>
            <a:endParaRPr lang="en-NZ"/>
          </a:p>
        </p:txBody>
      </p:sp>
      <p:sp>
        <p:nvSpPr>
          <p:cNvPr id="11" name="Text 8"/>
          <p:cNvSpPr/>
          <p:nvPr/>
        </p:nvSpPr>
        <p:spPr>
          <a:xfrm>
            <a:off x="6507004" y="57052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Foundation of Web</a:t>
            </a:r>
            <a:endParaRPr lang="en-US" sz="2200" dirty="0"/>
          </a:p>
        </p:txBody>
      </p:sp>
      <p:sp>
        <p:nvSpPr>
          <p:cNvPr id="12" name="Text 9"/>
          <p:cNvSpPr/>
          <p:nvPr/>
        </p:nvSpPr>
        <p:spPr>
          <a:xfrm>
            <a:off x="6507004" y="6195655"/>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Every web page you view in a browser is built using HTML at its core, serving as the foundation for all web content.</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458"/>
          </a:xfrm>
          <a:prstGeom prst="rect">
            <a:avLst/>
          </a:prstGeom>
        </p:spPr>
      </p:pic>
      <p:sp>
        <p:nvSpPr>
          <p:cNvPr id="3" name="Text 0"/>
          <p:cNvSpPr/>
          <p:nvPr/>
        </p:nvSpPr>
        <p:spPr>
          <a:xfrm>
            <a:off x="660559" y="518993"/>
            <a:ext cx="5651778" cy="589717"/>
          </a:xfrm>
          <a:prstGeom prst="rect">
            <a:avLst/>
          </a:prstGeom>
          <a:noFill/>
          <a:ln/>
        </p:spPr>
        <p:txBody>
          <a:bodyPr wrap="none" lIns="0" tIns="0" rIns="0" bIns="0" rtlCol="0" anchor="t"/>
          <a:lstStyle/>
          <a:p>
            <a:pPr marL="0" indent="0" algn="l">
              <a:lnSpc>
                <a:spcPts val="4600"/>
              </a:lnSpc>
              <a:buNone/>
            </a:pPr>
            <a:r>
              <a:rPr lang="en-US" sz="3700" dirty="0">
                <a:solidFill>
                  <a:srgbClr val="F3F3F2"/>
                </a:solidFill>
                <a:latin typeface="IBM Plex Sans Medium" pitchFamily="34" charset="0"/>
                <a:ea typeface="IBM Plex Sans Medium" pitchFamily="34" charset="-122"/>
                <a:cs typeface="IBM Plex Sans Medium" pitchFamily="34" charset="-120"/>
              </a:rPr>
              <a:t>Semantic HTML5 Example</a:t>
            </a:r>
            <a:endParaRPr lang="en-US" sz="3700" dirty="0"/>
          </a:p>
        </p:txBody>
      </p:sp>
      <p:sp>
        <p:nvSpPr>
          <p:cNvPr id="4" name="Shape 1"/>
          <p:cNvSpPr/>
          <p:nvPr/>
        </p:nvSpPr>
        <p:spPr>
          <a:xfrm>
            <a:off x="660559" y="1391722"/>
            <a:ext cx="7822883" cy="6321743"/>
          </a:xfrm>
          <a:prstGeom prst="roundRect">
            <a:avLst>
              <a:gd name="adj" fmla="val 448"/>
            </a:avLst>
          </a:prstGeom>
          <a:solidFill>
            <a:srgbClr val="4D1F00"/>
          </a:solidFill>
          <a:ln/>
        </p:spPr>
        <p:txBody>
          <a:bodyPr/>
          <a:lstStyle/>
          <a:p>
            <a:endParaRPr lang="en-NZ"/>
          </a:p>
        </p:txBody>
      </p:sp>
      <p:sp>
        <p:nvSpPr>
          <p:cNvPr id="5" name="Shape 2"/>
          <p:cNvSpPr/>
          <p:nvPr/>
        </p:nvSpPr>
        <p:spPr>
          <a:xfrm>
            <a:off x="651153" y="1391722"/>
            <a:ext cx="7841694" cy="6321743"/>
          </a:xfrm>
          <a:prstGeom prst="roundRect">
            <a:avLst>
              <a:gd name="adj" fmla="val 448"/>
            </a:avLst>
          </a:prstGeom>
          <a:solidFill>
            <a:srgbClr val="4D1F00"/>
          </a:solidFill>
          <a:ln/>
        </p:spPr>
        <p:txBody>
          <a:bodyPr/>
          <a:lstStyle/>
          <a:p>
            <a:endParaRPr lang="en-NZ"/>
          </a:p>
        </p:txBody>
      </p:sp>
      <p:sp>
        <p:nvSpPr>
          <p:cNvPr id="6" name="Text 3"/>
          <p:cNvSpPr/>
          <p:nvPr/>
        </p:nvSpPr>
        <p:spPr>
          <a:xfrm>
            <a:off x="839867" y="1533168"/>
            <a:ext cx="7464266" cy="6038850"/>
          </a:xfrm>
          <a:prstGeom prst="rect">
            <a:avLst/>
          </a:prstGeom>
          <a:noFill/>
          <a:ln/>
        </p:spPr>
        <p:txBody>
          <a:bodyPr wrap="square" lIns="0" tIns="0" rIns="0" bIns="0" rtlCol="0" anchor="t"/>
          <a:lstStyle/>
          <a:p>
            <a:pPr marL="0" indent="0" algn="l">
              <a:lnSpc>
                <a:spcPts val="235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&lt;main&gt;
  &lt;header&gt;
    &lt;h1&gt;My Travel Blog&lt;/h1&gt;
    &lt;nav&gt;
      &lt;a href="index.html"&gt;Home&lt;/a&gt;
      &lt;a href="about.html"&gt;About&lt;/a&gt;
    &lt;/nav&gt;
  &lt;/header&gt;
  &lt;article&gt;
    &lt;h2&gt;Exploring New Zealand&lt;/h2&gt;
    &lt;p&gt;I visited the beautiful South Island...&lt;/p&gt;
  &lt;/article&gt;
  &lt;aside&gt;
    &lt;p&gt;Travel Tip: Bring waterproof gear!&lt;/p&gt;
  &lt;/aside&gt;
  &lt;footer&gt;
    &lt;p&gt;© 2025 My Travel Blog&lt;/p&gt;
  &lt;/footer&gt;
&lt;/main&gt;</a:t>
            </a:r>
            <a:r>
              <a:rPr lang="en-US" sz="1450" dirty="0">
                <a:solidFill>
                  <a:srgbClr val="D4D4D1"/>
                </a:solidFill>
                <a:highlight>
                  <a:srgbClr val="4D1F00"/>
                </a:highlight>
                <a:latin typeface="Consolas" pitchFamily="34" charset="0"/>
                <a:ea typeface="Consolas" pitchFamily="34" charset="-122"/>
                <a:cs typeface="Consolas" pitchFamily="34" charset="-120"/>
              </a:rPr>
              <a:t>
</a:t>
            </a:r>
            <a:endParaRPr lang="en-US" sz="14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669131"/>
            <a:ext cx="9723120"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Semantic vs. Non-Semantic Elements</a:t>
            </a:r>
            <a:endParaRPr lang="en-US" sz="4450" dirty="0"/>
          </a:p>
        </p:txBody>
      </p:sp>
      <p:sp>
        <p:nvSpPr>
          <p:cNvPr id="3" name="Text 1"/>
          <p:cNvSpPr/>
          <p:nvPr/>
        </p:nvSpPr>
        <p:spPr>
          <a:xfrm>
            <a:off x="793790" y="194488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Semantic Elements</a:t>
            </a:r>
            <a:endParaRPr lang="en-US" sz="2200" dirty="0"/>
          </a:p>
        </p:txBody>
      </p:sp>
      <p:sp>
        <p:nvSpPr>
          <p:cNvPr id="4" name="Text 2"/>
          <p:cNvSpPr/>
          <p:nvPr/>
        </p:nvSpPr>
        <p:spPr>
          <a:xfrm>
            <a:off x="793790" y="252603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&lt;header&gt;</a:t>
            </a:r>
            <a:endParaRPr lang="en-US" sz="1750" dirty="0"/>
          </a:p>
        </p:txBody>
      </p:sp>
      <p:sp>
        <p:nvSpPr>
          <p:cNvPr id="5" name="Text 3"/>
          <p:cNvSpPr/>
          <p:nvPr/>
        </p:nvSpPr>
        <p:spPr>
          <a:xfrm>
            <a:off x="793790" y="296822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&lt;nav&gt;</a:t>
            </a:r>
            <a:endParaRPr lang="en-US" sz="1750" dirty="0"/>
          </a:p>
        </p:txBody>
      </p:sp>
      <p:sp>
        <p:nvSpPr>
          <p:cNvPr id="6" name="Text 4"/>
          <p:cNvSpPr/>
          <p:nvPr/>
        </p:nvSpPr>
        <p:spPr>
          <a:xfrm>
            <a:off x="793790" y="341042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&lt;main&gt;</a:t>
            </a:r>
            <a:endParaRPr lang="en-US" sz="1750" dirty="0"/>
          </a:p>
        </p:txBody>
      </p:sp>
      <p:sp>
        <p:nvSpPr>
          <p:cNvPr id="7" name="Text 5"/>
          <p:cNvSpPr/>
          <p:nvPr/>
        </p:nvSpPr>
        <p:spPr>
          <a:xfrm>
            <a:off x="793790" y="38526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&lt;article&gt;</a:t>
            </a:r>
            <a:endParaRPr lang="en-US" sz="1750" dirty="0"/>
          </a:p>
        </p:txBody>
      </p:sp>
      <p:sp>
        <p:nvSpPr>
          <p:cNvPr id="8" name="Text 6"/>
          <p:cNvSpPr/>
          <p:nvPr/>
        </p:nvSpPr>
        <p:spPr>
          <a:xfrm>
            <a:off x="793790" y="429482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&lt;section&gt;</a:t>
            </a:r>
            <a:endParaRPr lang="en-US" sz="1750" dirty="0"/>
          </a:p>
        </p:txBody>
      </p:sp>
      <p:sp>
        <p:nvSpPr>
          <p:cNvPr id="9" name="Text 7"/>
          <p:cNvSpPr/>
          <p:nvPr/>
        </p:nvSpPr>
        <p:spPr>
          <a:xfrm>
            <a:off x="793790" y="473702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&lt;aside&gt;</a:t>
            </a:r>
            <a:endParaRPr lang="en-US" sz="1750" dirty="0"/>
          </a:p>
        </p:txBody>
      </p:sp>
      <p:sp>
        <p:nvSpPr>
          <p:cNvPr id="10" name="Text 8"/>
          <p:cNvSpPr/>
          <p:nvPr/>
        </p:nvSpPr>
        <p:spPr>
          <a:xfrm>
            <a:off x="793790" y="517921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&lt;footer&gt;</a:t>
            </a:r>
            <a:endParaRPr lang="en-US" sz="1750" dirty="0"/>
          </a:p>
        </p:txBody>
      </p:sp>
      <p:sp>
        <p:nvSpPr>
          <p:cNvPr id="11" name="Text 9"/>
          <p:cNvSpPr/>
          <p:nvPr/>
        </p:nvSpPr>
        <p:spPr>
          <a:xfrm>
            <a:off x="793790" y="562141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&lt;figure&gt;</a:t>
            </a:r>
            <a:endParaRPr lang="en-US" sz="1750" dirty="0"/>
          </a:p>
        </p:txBody>
      </p:sp>
      <p:sp>
        <p:nvSpPr>
          <p:cNvPr id="12" name="Text 10"/>
          <p:cNvSpPr/>
          <p:nvPr/>
        </p:nvSpPr>
        <p:spPr>
          <a:xfrm>
            <a:off x="793790" y="60636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&lt;time&gt;</a:t>
            </a:r>
            <a:endParaRPr lang="en-US" sz="1750" dirty="0"/>
          </a:p>
        </p:txBody>
      </p:sp>
      <p:sp>
        <p:nvSpPr>
          <p:cNvPr id="13" name="Text 11"/>
          <p:cNvSpPr/>
          <p:nvPr/>
        </p:nvSpPr>
        <p:spPr>
          <a:xfrm>
            <a:off x="793790" y="6630591"/>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Clearly describe their purpose and the type of content they contain</a:t>
            </a:r>
            <a:endParaRPr lang="en-US" sz="1750" dirty="0"/>
          </a:p>
        </p:txBody>
      </p:sp>
      <p:sp>
        <p:nvSpPr>
          <p:cNvPr id="14" name="Text 12"/>
          <p:cNvSpPr/>
          <p:nvPr/>
        </p:nvSpPr>
        <p:spPr>
          <a:xfrm>
            <a:off x="7599521" y="1944886"/>
            <a:ext cx="3141464"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Non-Semantic Elements</a:t>
            </a:r>
            <a:endParaRPr lang="en-US" sz="2200" dirty="0"/>
          </a:p>
        </p:txBody>
      </p:sp>
      <p:sp>
        <p:nvSpPr>
          <p:cNvPr id="15" name="Text 13"/>
          <p:cNvSpPr/>
          <p:nvPr/>
        </p:nvSpPr>
        <p:spPr>
          <a:xfrm>
            <a:off x="7599521" y="252603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&lt;div&gt;</a:t>
            </a:r>
            <a:endParaRPr lang="en-US" sz="1750" dirty="0"/>
          </a:p>
        </p:txBody>
      </p:sp>
      <p:sp>
        <p:nvSpPr>
          <p:cNvPr id="16" name="Text 14"/>
          <p:cNvSpPr/>
          <p:nvPr/>
        </p:nvSpPr>
        <p:spPr>
          <a:xfrm>
            <a:off x="7599521" y="296822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&lt;span&gt;</a:t>
            </a:r>
            <a:endParaRPr lang="en-US" sz="1750" dirty="0"/>
          </a:p>
        </p:txBody>
      </p:sp>
      <p:sp>
        <p:nvSpPr>
          <p:cNvPr id="17" name="Text 15"/>
          <p:cNvSpPr/>
          <p:nvPr/>
        </p:nvSpPr>
        <p:spPr>
          <a:xfrm>
            <a:off x="7599521" y="3535204"/>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Generic containers that tell nothing about their content</a:t>
            </a:r>
            <a:endParaRPr lang="en-US" sz="1750" dirty="0"/>
          </a:p>
        </p:txBody>
      </p:sp>
      <p:sp>
        <p:nvSpPr>
          <p:cNvPr id="18" name="Text 16"/>
          <p:cNvSpPr/>
          <p:nvPr/>
        </p:nvSpPr>
        <p:spPr>
          <a:xfrm>
            <a:off x="7599521" y="410217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Use semantic elements whenever possible, and reserve non-semantic elements for when no appropriate semantic element exists</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00802" y="551259"/>
            <a:ext cx="8440103" cy="625793"/>
          </a:xfrm>
          <a:prstGeom prst="rect">
            <a:avLst/>
          </a:prstGeom>
          <a:noFill/>
          <a:ln/>
        </p:spPr>
        <p:txBody>
          <a:bodyPr wrap="none" lIns="0" tIns="0" rIns="0" bIns="0" rtlCol="0" anchor="t"/>
          <a:lstStyle/>
          <a:p>
            <a:pPr marL="0" indent="0" algn="l">
              <a:lnSpc>
                <a:spcPts val="4900"/>
              </a:lnSpc>
              <a:buNone/>
            </a:pPr>
            <a:r>
              <a:rPr lang="en-US" sz="3900" dirty="0">
                <a:solidFill>
                  <a:srgbClr val="F3F3F2"/>
                </a:solidFill>
                <a:latin typeface="IBM Plex Sans Medium" pitchFamily="34" charset="0"/>
                <a:ea typeface="IBM Plex Sans Medium" pitchFamily="34" charset="-122"/>
                <a:cs typeface="IBM Plex Sans Medium" pitchFamily="34" charset="-120"/>
              </a:rPr>
              <a:t>Summary: HTML &amp; HTML5 Essentials</a:t>
            </a:r>
            <a:endParaRPr lang="en-US" sz="3900" dirty="0"/>
          </a:p>
        </p:txBody>
      </p:sp>
      <p:sp>
        <p:nvSpPr>
          <p:cNvPr id="3" name="Shape 1"/>
          <p:cNvSpPr/>
          <p:nvPr/>
        </p:nvSpPr>
        <p:spPr>
          <a:xfrm>
            <a:off x="700802" y="1577459"/>
            <a:ext cx="1653540" cy="1153597"/>
          </a:xfrm>
          <a:prstGeom prst="roundRect">
            <a:avLst>
              <a:gd name="adj" fmla="val 2604"/>
            </a:avLst>
          </a:prstGeom>
          <a:solidFill>
            <a:srgbClr val="484B51"/>
          </a:solidFill>
          <a:ln/>
        </p:spPr>
        <p:txBody>
          <a:bodyPr/>
          <a:lstStyle/>
          <a:p>
            <a:endParaRPr lang="en-NZ"/>
          </a:p>
        </p:txBody>
      </p:sp>
      <p:pic>
        <p:nvPicPr>
          <p:cNvPr id="4" name="Image 0" descr="preencoded.png"/>
          <p:cNvPicPr>
            <a:picLocks noChangeAspect="1"/>
          </p:cNvPicPr>
          <p:nvPr/>
        </p:nvPicPr>
        <p:blipFill>
          <a:blip r:embed="rId3"/>
          <a:stretch>
            <a:fillRect/>
          </a:stretch>
        </p:blipFill>
        <p:spPr>
          <a:xfrm>
            <a:off x="1386721" y="1978223"/>
            <a:ext cx="281583" cy="351949"/>
          </a:xfrm>
          <a:prstGeom prst="rect">
            <a:avLst/>
          </a:prstGeom>
        </p:spPr>
      </p:pic>
      <p:sp>
        <p:nvSpPr>
          <p:cNvPr id="5" name="Text 2"/>
          <p:cNvSpPr/>
          <p:nvPr/>
        </p:nvSpPr>
        <p:spPr>
          <a:xfrm>
            <a:off x="2554486" y="1777603"/>
            <a:ext cx="2503051" cy="312777"/>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Document Structure</a:t>
            </a:r>
            <a:endParaRPr lang="en-US" sz="1950" dirty="0"/>
          </a:p>
        </p:txBody>
      </p:sp>
      <p:sp>
        <p:nvSpPr>
          <p:cNvPr id="6" name="Text 3"/>
          <p:cNvSpPr/>
          <p:nvPr/>
        </p:nvSpPr>
        <p:spPr>
          <a:xfrm>
            <a:off x="2554486" y="2210514"/>
            <a:ext cx="8093988" cy="320397"/>
          </a:xfrm>
          <a:prstGeom prst="rect">
            <a:avLst/>
          </a:prstGeom>
          <a:noFill/>
          <a:ln/>
        </p:spPr>
        <p:txBody>
          <a:bodyPr wrap="non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Master the basic HTML document structure with proper DOCTYPE, head, and body sections</a:t>
            </a:r>
            <a:endParaRPr lang="en-US" sz="1550" dirty="0"/>
          </a:p>
        </p:txBody>
      </p:sp>
      <p:sp>
        <p:nvSpPr>
          <p:cNvPr id="7" name="Shape 4"/>
          <p:cNvSpPr/>
          <p:nvPr/>
        </p:nvSpPr>
        <p:spPr>
          <a:xfrm>
            <a:off x="2454354" y="2721531"/>
            <a:ext cx="11375231" cy="11430"/>
          </a:xfrm>
          <a:prstGeom prst="roundRect">
            <a:avLst>
              <a:gd name="adj" fmla="val 262791"/>
            </a:avLst>
          </a:prstGeom>
          <a:solidFill>
            <a:srgbClr val="61646A"/>
          </a:solidFill>
          <a:ln/>
        </p:spPr>
        <p:txBody>
          <a:bodyPr/>
          <a:lstStyle/>
          <a:p>
            <a:endParaRPr lang="en-NZ"/>
          </a:p>
        </p:txBody>
      </p:sp>
      <p:sp>
        <p:nvSpPr>
          <p:cNvPr id="8" name="Shape 5"/>
          <p:cNvSpPr/>
          <p:nvPr/>
        </p:nvSpPr>
        <p:spPr>
          <a:xfrm>
            <a:off x="700802" y="2831068"/>
            <a:ext cx="3307199" cy="1153597"/>
          </a:xfrm>
          <a:prstGeom prst="roundRect">
            <a:avLst>
              <a:gd name="adj" fmla="val 2604"/>
            </a:avLst>
          </a:prstGeom>
          <a:solidFill>
            <a:srgbClr val="484B51"/>
          </a:solidFill>
          <a:ln/>
        </p:spPr>
        <p:txBody>
          <a:bodyPr/>
          <a:lstStyle/>
          <a:p>
            <a:endParaRPr lang="en-NZ"/>
          </a:p>
        </p:txBody>
      </p:sp>
      <p:pic>
        <p:nvPicPr>
          <p:cNvPr id="9" name="Image 1" descr="preencoded.png"/>
          <p:cNvPicPr>
            <a:picLocks noChangeAspect="1"/>
          </p:cNvPicPr>
          <p:nvPr/>
        </p:nvPicPr>
        <p:blipFill>
          <a:blip r:embed="rId4"/>
          <a:stretch>
            <a:fillRect/>
          </a:stretch>
        </p:blipFill>
        <p:spPr>
          <a:xfrm>
            <a:off x="2213610" y="3231833"/>
            <a:ext cx="281583" cy="351949"/>
          </a:xfrm>
          <a:prstGeom prst="rect">
            <a:avLst/>
          </a:prstGeom>
        </p:spPr>
      </p:pic>
      <p:sp>
        <p:nvSpPr>
          <p:cNvPr id="10" name="Text 6"/>
          <p:cNvSpPr/>
          <p:nvPr/>
        </p:nvSpPr>
        <p:spPr>
          <a:xfrm>
            <a:off x="4208145" y="3031212"/>
            <a:ext cx="2503051" cy="312777"/>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Essential Tags</a:t>
            </a:r>
            <a:endParaRPr lang="en-US" sz="1950" dirty="0"/>
          </a:p>
        </p:txBody>
      </p:sp>
      <p:sp>
        <p:nvSpPr>
          <p:cNvPr id="11" name="Text 7"/>
          <p:cNvSpPr/>
          <p:nvPr/>
        </p:nvSpPr>
        <p:spPr>
          <a:xfrm>
            <a:off x="4208145" y="3464123"/>
            <a:ext cx="5978604" cy="320397"/>
          </a:xfrm>
          <a:prstGeom prst="rect">
            <a:avLst/>
          </a:prstGeom>
          <a:noFill/>
          <a:ln/>
        </p:spPr>
        <p:txBody>
          <a:bodyPr wrap="non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Use headings, paragraphs, lists, images, links, and tables effectively</a:t>
            </a:r>
            <a:endParaRPr lang="en-US" sz="1550" dirty="0"/>
          </a:p>
        </p:txBody>
      </p:sp>
      <p:sp>
        <p:nvSpPr>
          <p:cNvPr id="12" name="Shape 8"/>
          <p:cNvSpPr/>
          <p:nvPr/>
        </p:nvSpPr>
        <p:spPr>
          <a:xfrm>
            <a:off x="4108013" y="3975140"/>
            <a:ext cx="9721572" cy="11430"/>
          </a:xfrm>
          <a:prstGeom prst="roundRect">
            <a:avLst>
              <a:gd name="adj" fmla="val 262791"/>
            </a:avLst>
          </a:prstGeom>
          <a:solidFill>
            <a:srgbClr val="61646A"/>
          </a:solidFill>
          <a:ln/>
        </p:spPr>
        <p:txBody>
          <a:bodyPr/>
          <a:lstStyle/>
          <a:p>
            <a:endParaRPr lang="en-NZ"/>
          </a:p>
        </p:txBody>
      </p:sp>
      <p:sp>
        <p:nvSpPr>
          <p:cNvPr id="13" name="Shape 9"/>
          <p:cNvSpPr/>
          <p:nvPr/>
        </p:nvSpPr>
        <p:spPr>
          <a:xfrm>
            <a:off x="700802" y="4084677"/>
            <a:ext cx="4960739" cy="1153597"/>
          </a:xfrm>
          <a:prstGeom prst="roundRect">
            <a:avLst>
              <a:gd name="adj" fmla="val 2604"/>
            </a:avLst>
          </a:prstGeom>
          <a:solidFill>
            <a:srgbClr val="484B51"/>
          </a:solidFill>
          <a:ln/>
        </p:spPr>
        <p:txBody>
          <a:bodyPr/>
          <a:lstStyle/>
          <a:p>
            <a:endParaRPr lang="en-NZ"/>
          </a:p>
        </p:txBody>
      </p:sp>
      <p:pic>
        <p:nvPicPr>
          <p:cNvPr id="14" name="Image 2" descr="preencoded.png"/>
          <p:cNvPicPr>
            <a:picLocks noChangeAspect="1"/>
          </p:cNvPicPr>
          <p:nvPr/>
        </p:nvPicPr>
        <p:blipFill>
          <a:blip r:embed="rId5"/>
          <a:stretch>
            <a:fillRect/>
          </a:stretch>
        </p:blipFill>
        <p:spPr>
          <a:xfrm>
            <a:off x="3040380" y="4485442"/>
            <a:ext cx="281583" cy="351949"/>
          </a:xfrm>
          <a:prstGeom prst="rect">
            <a:avLst/>
          </a:prstGeom>
        </p:spPr>
      </p:pic>
      <p:sp>
        <p:nvSpPr>
          <p:cNvPr id="15" name="Text 10"/>
          <p:cNvSpPr/>
          <p:nvPr/>
        </p:nvSpPr>
        <p:spPr>
          <a:xfrm>
            <a:off x="5861685" y="4284821"/>
            <a:ext cx="2503051" cy="312777"/>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Semantic Elements</a:t>
            </a:r>
            <a:endParaRPr lang="en-US" sz="1950" dirty="0"/>
          </a:p>
        </p:txBody>
      </p:sp>
      <p:sp>
        <p:nvSpPr>
          <p:cNvPr id="16" name="Text 11"/>
          <p:cNvSpPr/>
          <p:nvPr/>
        </p:nvSpPr>
        <p:spPr>
          <a:xfrm>
            <a:off x="5861685" y="4717733"/>
            <a:ext cx="6227445" cy="320397"/>
          </a:xfrm>
          <a:prstGeom prst="rect">
            <a:avLst/>
          </a:prstGeom>
          <a:noFill/>
          <a:ln/>
        </p:spPr>
        <p:txBody>
          <a:bodyPr wrap="non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Implement semantic HTML5 elements for better accessibility and SEO</a:t>
            </a:r>
            <a:endParaRPr lang="en-US" sz="1550" dirty="0"/>
          </a:p>
        </p:txBody>
      </p:sp>
      <p:sp>
        <p:nvSpPr>
          <p:cNvPr id="17" name="Shape 12"/>
          <p:cNvSpPr/>
          <p:nvPr/>
        </p:nvSpPr>
        <p:spPr>
          <a:xfrm>
            <a:off x="5761553" y="5228749"/>
            <a:ext cx="8068032" cy="11430"/>
          </a:xfrm>
          <a:prstGeom prst="roundRect">
            <a:avLst>
              <a:gd name="adj" fmla="val 262791"/>
            </a:avLst>
          </a:prstGeom>
          <a:solidFill>
            <a:srgbClr val="61646A"/>
          </a:solidFill>
          <a:ln/>
        </p:spPr>
        <p:txBody>
          <a:bodyPr/>
          <a:lstStyle/>
          <a:p>
            <a:endParaRPr lang="en-NZ"/>
          </a:p>
        </p:txBody>
      </p:sp>
      <p:sp>
        <p:nvSpPr>
          <p:cNvPr id="18" name="Shape 13"/>
          <p:cNvSpPr/>
          <p:nvPr/>
        </p:nvSpPr>
        <p:spPr>
          <a:xfrm>
            <a:off x="700802" y="5338286"/>
            <a:ext cx="6614398" cy="1153597"/>
          </a:xfrm>
          <a:prstGeom prst="roundRect">
            <a:avLst>
              <a:gd name="adj" fmla="val 2604"/>
            </a:avLst>
          </a:prstGeom>
          <a:solidFill>
            <a:srgbClr val="484B51"/>
          </a:solidFill>
          <a:ln/>
        </p:spPr>
        <p:txBody>
          <a:bodyPr/>
          <a:lstStyle/>
          <a:p>
            <a:endParaRPr lang="en-NZ"/>
          </a:p>
        </p:txBody>
      </p:sp>
      <p:sp>
        <p:nvSpPr>
          <p:cNvPr id="19" name="Text 14"/>
          <p:cNvSpPr/>
          <p:nvPr/>
        </p:nvSpPr>
        <p:spPr>
          <a:xfrm>
            <a:off x="3867150" y="5739051"/>
            <a:ext cx="281583" cy="351949"/>
          </a:xfrm>
          <a:prstGeom prst="rect">
            <a:avLst/>
          </a:prstGeom>
          <a:noFill/>
          <a:ln/>
        </p:spPr>
        <p:txBody>
          <a:bodyPr wrap="none" lIns="0" tIns="0" rIns="0" bIns="0" rtlCol="0" anchor="t"/>
          <a:lstStyle/>
          <a:p>
            <a:pPr marL="0" indent="0" algn="ctr">
              <a:lnSpc>
                <a:spcPts val="3500"/>
              </a:lnSpc>
              <a:buNone/>
            </a:pPr>
            <a:r>
              <a:rPr lang="en-US" sz="2200" dirty="0">
                <a:solidFill>
                  <a:srgbClr val="D4D4D1"/>
                </a:solidFill>
                <a:latin typeface="IBM Plex Sans Medium" pitchFamily="34" charset="0"/>
                <a:ea typeface="IBM Plex Sans Medium" pitchFamily="34" charset="-122"/>
                <a:cs typeface="IBM Plex Sans Medium" pitchFamily="34" charset="-120"/>
              </a:rPr>
              <a:t>4</a:t>
            </a:r>
            <a:endParaRPr lang="en-US" sz="2200" dirty="0"/>
          </a:p>
        </p:txBody>
      </p:sp>
      <p:sp>
        <p:nvSpPr>
          <p:cNvPr id="20" name="Text 15"/>
          <p:cNvSpPr/>
          <p:nvPr/>
        </p:nvSpPr>
        <p:spPr>
          <a:xfrm>
            <a:off x="7515344" y="5538430"/>
            <a:ext cx="2503051" cy="312777"/>
          </a:xfrm>
          <a:prstGeom prst="rect">
            <a:avLst/>
          </a:prstGeom>
          <a:noFill/>
          <a:ln/>
        </p:spPr>
        <p:txBody>
          <a:bodyPr wrap="none" lIns="0" tIns="0" rIns="0" bIns="0" rtlCol="0" anchor="t"/>
          <a:lstStyle/>
          <a:p>
            <a:pPr marL="0" indent="0" algn="l">
              <a:lnSpc>
                <a:spcPts val="2450"/>
              </a:lnSpc>
              <a:buNone/>
            </a:pPr>
            <a:r>
              <a:rPr lang="en-US" sz="1950" dirty="0">
                <a:solidFill>
                  <a:srgbClr val="D4D4D1"/>
                </a:solidFill>
                <a:latin typeface="IBM Plex Sans Medium" pitchFamily="34" charset="0"/>
                <a:ea typeface="IBM Plex Sans Medium" pitchFamily="34" charset="-122"/>
                <a:cs typeface="IBM Plex Sans Medium" pitchFamily="34" charset="-120"/>
              </a:rPr>
              <a:t>Best Practices</a:t>
            </a:r>
            <a:endParaRPr lang="en-US" sz="1950" dirty="0"/>
          </a:p>
        </p:txBody>
      </p:sp>
      <p:sp>
        <p:nvSpPr>
          <p:cNvPr id="21" name="Text 16"/>
          <p:cNvSpPr/>
          <p:nvPr/>
        </p:nvSpPr>
        <p:spPr>
          <a:xfrm>
            <a:off x="7515344" y="5971342"/>
            <a:ext cx="5059204" cy="320397"/>
          </a:xfrm>
          <a:prstGeom prst="rect">
            <a:avLst/>
          </a:prstGeom>
          <a:noFill/>
          <a:ln/>
        </p:spPr>
        <p:txBody>
          <a:bodyPr wrap="non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Follow accessibility guidelines and proper element usage</a:t>
            </a:r>
            <a:endParaRPr lang="en-US" sz="1550" dirty="0"/>
          </a:p>
        </p:txBody>
      </p:sp>
      <p:sp>
        <p:nvSpPr>
          <p:cNvPr id="22" name="Text 17"/>
          <p:cNvSpPr/>
          <p:nvPr/>
        </p:nvSpPr>
        <p:spPr>
          <a:xfrm>
            <a:off x="700802" y="6717149"/>
            <a:ext cx="13228796" cy="961192"/>
          </a:xfrm>
          <a:prstGeom prst="rect">
            <a:avLst/>
          </a:prstGeom>
          <a:noFill/>
          <a:ln/>
        </p:spPr>
        <p:txBody>
          <a:bodyPr wrap="square" lIns="0" tIns="0" rIns="0" bIns="0" rtlCol="0" anchor="t"/>
          <a:lstStyle/>
          <a:p>
            <a:pPr marL="0" indent="0" algn="l">
              <a:lnSpc>
                <a:spcPts val="2500"/>
              </a:lnSpc>
              <a:buNone/>
            </a:pPr>
            <a:r>
              <a:rPr lang="en-US" sz="1550" dirty="0">
                <a:solidFill>
                  <a:srgbClr val="D4D4D1"/>
                </a:solidFill>
                <a:latin typeface="Roboto" pitchFamily="34" charset="0"/>
                <a:ea typeface="Roboto" pitchFamily="34" charset="-122"/>
                <a:cs typeface="Roboto" pitchFamily="34" charset="-120"/>
              </a:rPr>
              <a:t>You now have the essential knowledge to create well-structured, accessible web pages using HTML and HTML5. Remember that good HTML forms the foundation of any web project, and proper semantic structure benefits both users and search engines. Continue practicing these concepts to build your skills and create more complex web pages.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7812" y="595193"/>
            <a:ext cx="4198739" cy="524828"/>
          </a:xfrm>
          <a:prstGeom prst="rect">
            <a:avLst/>
          </a:prstGeom>
          <a:noFill/>
          <a:ln/>
        </p:spPr>
        <p:txBody>
          <a:bodyPr wrap="none" lIns="0" tIns="0" rIns="0" bIns="0" rtlCol="0" anchor="t"/>
          <a:lstStyle/>
          <a:p>
            <a:pPr marL="0" indent="0" algn="l">
              <a:lnSpc>
                <a:spcPts val="4100"/>
              </a:lnSpc>
              <a:buNone/>
            </a:pPr>
            <a:r>
              <a:rPr lang="en-US" sz="3300" dirty="0">
                <a:solidFill>
                  <a:srgbClr val="F3F3F2"/>
                </a:solidFill>
                <a:latin typeface="IBM Plex Sans Medium" pitchFamily="34" charset="0"/>
                <a:ea typeface="IBM Plex Sans Medium" pitchFamily="34" charset="-122"/>
                <a:cs typeface="IBM Plex Sans Medium" pitchFamily="34" charset="-120"/>
              </a:rPr>
              <a:t>Basic HTML Example</a:t>
            </a:r>
            <a:endParaRPr lang="en-US" sz="3300" dirty="0"/>
          </a:p>
        </p:txBody>
      </p:sp>
      <p:sp>
        <p:nvSpPr>
          <p:cNvPr id="4" name="Shape 1"/>
          <p:cNvSpPr/>
          <p:nvPr/>
        </p:nvSpPr>
        <p:spPr>
          <a:xfrm>
            <a:off x="587812" y="1371838"/>
            <a:ext cx="7968377" cy="3207663"/>
          </a:xfrm>
          <a:prstGeom prst="roundRect">
            <a:avLst>
              <a:gd name="adj" fmla="val 785"/>
            </a:avLst>
          </a:prstGeom>
          <a:solidFill>
            <a:srgbClr val="4D1F00"/>
          </a:solidFill>
          <a:ln/>
        </p:spPr>
        <p:txBody>
          <a:bodyPr/>
          <a:lstStyle/>
          <a:p>
            <a:endParaRPr lang="en-NZ"/>
          </a:p>
        </p:txBody>
      </p:sp>
      <p:sp>
        <p:nvSpPr>
          <p:cNvPr id="5" name="Shape 2"/>
          <p:cNvSpPr/>
          <p:nvPr/>
        </p:nvSpPr>
        <p:spPr>
          <a:xfrm>
            <a:off x="579477" y="1371838"/>
            <a:ext cx="7985046" cy="3207663"/>
          </a:xfrm>
          <a:prstGeom prst="roundRect">
            <a:avLst>
              <a:gd name="adj" fmla="val 785"/>
            </a:avLst>
          </a:prstGeom>
          <a:solidFill>
            <a:srgbClr val="4D1F00"/>
          </a:solidFill>
          <a:ln/>
        </p:spPr>
        <p:txBody>
          <a:bodyPr/>
          <a:lstStyle/>
          <a:p>
            <a:endParaRPr lang="en-NZ"/>
          </a:p>
        </p:txBody>
      </p:sp>
      <p:sp>
        <p:nvSpPr>
          <p:cNvPr id="6" name="Text 3"/>
          <p:cNvSpPr/>
          <p:nvPr/>
        </p:nvSpPr>
        <p:spPr>
          <a:xfrm>
            <a:off x="747355" y="1497687"/>
            <a:ext cx="7649289" cy="2955965"/>
          </a:xfrm>
          <a:prstGeom prst="rect">
            <a:avLst/>
          </a:prstGeom>
          <a:noFill/>
          <a:ln/>
        </p:spPr>
        <p:txBody>
          <a:bodyPr wrap="square" lIns="0" tIns="0" rIns="0" bIns="0" rtlCol="0" anchor="t"/>
          <a:lstStyle/>
          <a:p>
            <a:pPr marL="0" indent="0" algn="l">
              <a:lnSpc>
                <a:spcPts val="21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&lt;!DOCTYPE html&gt;
&lt;html&gt;
&lt;head&gt;
  &lt;title&gt;My Website&lt;/title&gt;
&lt;/head&gt;
&lt;body&gt;
  &lt;h1&gt;Welcome!&lt;/h1&gt;
  &lt;p&gt;This is a paragraph of text.&lt;/p&gt;
&lt;/body&gt;
&lt;/html&gt;</a:t>
            </a:r>
            <a:r>
              <a:rPr lang="en-US" sz="1300" dirty="0">
                <a:solidFill>
                  <a:srgbClr val="D4D4D1"/>
                </a:solidFill>
                <a:highlight>
                  <a:srgbClr val="4D1F00"/>
                </a:highlight>
                <a:latin typeface="Consolas" pitchFamily="34" charset="0"/>
                <a:ea typeface="Consolas" pitchFamily="34" charset="-122"/>
                <a:cs typeface="Consolas" pitchFamily="34" charset="-120"/>
              </a:rPr>
              <a:t>
</a:t>
            </a:r>
            <a:endParaRPr lang="en-US" sz="1300" dirty="0"/>
          </a:p>
        </p:txBody>
      </p:sp>
      <p:pic>
        <p:nvPicPr>
          <p:cNvPr id="7" name="Image 1" descr="preencoded.png"/>
          <p:cNvPicPr>
            <a:picLocks noChangeAspect="1"/>
          </p:cNvPicPr>
          <p:nvPr/>
        </p:nvPicPr>
        <p:blipFill>
          <a:blip r:embed="rId4"/>
          <a:stretch>
            <a:fillRect/>
          </a:stretch>
        </p:blipFill>
        <p:spPr>
          <a:xfrm>
            <a:off x="587812" y="4797623"/>
            <a:ext cx="419814" cy="419814"/>
          </a:xfrm>
          <a:prstGeom prst="rect">
            <a:avLst/>
          </a:prstGeom>
        </p:spPr>
      </p:pic>
      <p:sp>
        <p:nvSpPr>
          <p:cNvPr id="8" name="Text 4"/>
          <p:cNvSpPr/>
          <p:nvPr/>
        </p:nvSpPr>
        <p:spPr>
          <a:xfrm>
            <a:off x="1175504" y="4867989"/>
            <a:ext cx="2099310" cy="262295"/>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Document Structure</a:t>
            </a:r>
            <a:endParaRPr lang="en-US" sz="1650" dirty="0"/>
          </a:p>
        </p:txBody>
      </p:sp>
      <p:sp>
        <p:nvSpPr>
          <p:cNvPr id="9" name="Text 5"/>
          <p:cNvSpPr/>
          <p:nvPr/>
        </p:nvSpPr>
        <p:spPr>
          <a:xfrm>
            <a:off x="1175504" y="5231011"/>
            <a:ext cx="7380684" cy="268724"/>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The example shows the basic structure of an HTML document with head and body sections.</a:t>
            </a:r>
            <a:endParaRPr lang="en-US" sz="1300" dirty="0"/>
          </a:p>
        </p:txBody>
      </p:sp>
      <p:pic>
        <p:nvPicPr>
          <p:cNvPr id="10" name="Image 2" descr="preencoded.png"/>
          <p:cNvPicPr>
            <a:picLocks noChangeAspect="1"/>
          </p:cNvPicPr>
          <p:nvPr/>
        </p:nvPicPr>
        <p:blipFill>
          <a:blip r:embed="rId5"/>
          <a:stretch>
            <a:fillRect/>
          </a:stretch>
        </p:blipFill>
        <p:spPr>
          <a:xfrm>
            <a:off x="587812" y="5864900"/>
            <a:ext cx="419814" cy="419814"/>
          </a:xfrm>
          <a:prstGeom prst="rect">
            <a:avLst/>
          </a:prstGeom>
        </p:spPr>
      </p:pic>
      <p:sp>
        <p:nvSpPr>
          <p:cNvPr id="11" name="Text 6"/>
          <p:cNvSpPr/>
          <p:nvPr/>
        </p:nvSpPr>
        <p:spPr>
          <a:xfrm>
            <a:off x="1175504" y="5935266"/>
            <a:ext cx="2099310" cy="262295"/>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Content Elements</a:t>
            </a:r>
            <a:endParaRPr lang="en-US" sz="1650" dirty="0"/>
          </a:p>
        </p:txBody>
      </p:sp>
      <p:sp>
        <p:nvSpPr>
          <p:cNvPr id="12" name="Text 7"/>
          <p:cNvSpPr/>
          <p:nvPr/>
        </p:nvSpPr>
        <p:spPr>
          <a:xfrm>
            <a:off x="1175504" y="6298287"/>
            <a:ext cx="7380684" cy="268724"/>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Contains a heading (h1) and paragraph (p) to display visible content on the page.</a:t>
            </a:r>
            <a:endParaRPr lang="en-US" sz="1300" dirty="0"/>
          </a:p>
        </p:txBody>
      </p:sp>
      <p:pic>
        <p:nvPicPr>
          <p:cNvPr id="13" name="Image 3" descr="preencoded.png"/>
          <p:cNvPicPr>
            <a:picLocks noChangeAspect="1"/>
          </p:cNvPicPr>
          <p:nvPr/>
        </p:nvPicPr>
        <p:blipFill>
          <a:blip r:embed="rId6"/>
          <a:stretch>
            <a:fillRect/>
          </a:stretch>
        </p:blipFill>
        <p:spPr>
          <a:xfrm>
            <a:off x="587812" y="6932176"/>
            <a:ext cx="419814" cy="419814"/>
          </a:xfrm>
          <a:prstGeom prst="rect">
            <a:avLst/>
          </a:prstGeom>
        </p:spPr>
      </p:pic>
      <p:sp>
        <p:nvSpPr>
          <p:cNvPr id="14" name="Text 8"/>
          <p:cNvSpPr/>
          <p:nvPr/>
        </p:nvSpPr>
        <p:spPr>
          <a:xfrm>
            <a:off x="1175504" y="7002542"/>
            <a:ext cx="2099310" cy="262295"/>
          </a:xfrm>
          <a:prstGeom prst="rect">
            <a:avLst/>
          </a:prstGeom>
          <a:noFill/>
          <a:ln/>
        </p:spPr>
        <p:txBody>
          <a:bodyPr wrap="none" lIns="0" tIns="0" rIns="0" bIns="0" rtlCol="0" anchor="t"/>
          <a:lstStyle/>
          <a:p>
            <a:pPr marL="0" indent="0" algn="l">
              <a:lnSpc>
                <a:spcPts val="2050"/>
              </a:lnSpc>
              <a:buNone/>
            </a:pPr>
            <a:r>
              <a:rPr lang="en-US" sz="1650" dirty="0">
                <a:solidFill>
                  <a:srgbClr val="D4D4D1"/>
                </a:solidFill>
                <a:latin typeface="IBM Plex Sans Medium" pitchFamily="34" charset="0"/>
                <a:ea typeface="IBM Plex Sans Medium" pitchFamily="34" charset="-122"/>
                <a:cs typeface="IBM Plex Sans Medium" pitchFamily="34" charset="-120"/>
              </a:rPr>
              <a:t>Browser Rendering</a:t>
            </a:r>
            <a:endParaRPr lang="en-US" sz="1650" dirty="0"/>
          </a:p>
        </p:txBody>
      </p:sp>
      <p:sp>
        <p:nvSpPr>
          <p:cNvPr id="15" name="Text 9"/>
          <p:cNvSpPr/>
          <p:nvPr/>
        </p:nvSpPr>
        <p:spPr>
          <a:xfrm>
            <a:off x="1175504" y="7365563"/>
            <a:ext cx="7380684" cy="268724"/>
          </a:xfrm>
          <a:prstGeom prst="rect">
            <a:avLst/>
          </a:prstGeom>
          <a:noFill/>
          <a:ln/>
        </p:spPr>
        <p:txBody>
          <a:bodyPr wrap="none" lIns="0" tIns="0" rIns="0" bIns="0" rtlCol="0" anchor="t"/>
          <a:lstStyle/>
          <a:p>
            <a:pPr marL="0" indent="0" algn="l">
              <a:lnSpc>
                <a:spcPts val="2100"/>
              </a:lnSpc>
              <a:buNone/>
            </a:pPr>
            <a:r>
              <a:rPr lang="en-US" sz="1300" dirty="0">
                <a:solidFill>
                  <a:srgbClr val="D4D4D1"/>
                </a:solidFill>
                <a:latin typeface="Roboto" pitchFamily="34" charset="0"/>
                <a:ea typeface="Roboto" pitchFamily="34" charset="-122"/>
                <a:cs typeface="Roboto" pitchFamily="34" charset="-120"/>
              </a:rPr>
              <a:t>The browser interprets these tags to display a formatted webpage with proper structure.</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79489"/>
          </a:xfrm>
          <a:prstGeom prst="rect">
            <a:avLst/>
          </a:prstGeom>
        </p:spPr>
      </p:pic>
      <p:sp>
        <p:nvSpPr>
          <p:cNvPr id="3" name="Text 0"/>
          <p:cNvSpPr/>
          <p:nvPr/>
        </p:nvSpPr>
        <p:spPr>
          <a:xfrm>
            <a:off x="722233" y="3257550"/>
            <a:ext cx="5159097" cy="644843"/>
          </a:xfrm>
          <a:prstGeom prst="rect">
            <a:avLst/>
          </a:prstGeom>
          <a:noFill/>
          <a:ln/>
        </p:spPr>
        <p:txBody>
          <a:bodyPr wrap="none" lIns="0" tIns="0" rIns="0" bIns="0" rtlCol="0" anchor="t"/>
          <a:lstStyle/>
          <a:p>
            <a:pPr marL="0" indent="0" algn="l">
              <a:lnSpc>
                <a:spcPts val="5050"/>
              </a:lnSpc>
              <a:buNone/>
            </a:pPr>
            <a:r>
              <a:rPr lang="en-US" sz="4050" dirty="0">
                <a:solidFill>
                  <a:srgbClr val="F3F3F2"/>
                </a:solidFill>
                <a:latin typeface="IBM Plex Sans Medium" pitchFamily="34" charset="0"/>
                <a:ea typeface="IBM Plex Sans Medium" pitchFamily="34" charset="-122"/>
                <a:cs typeface="IBM Plex Sans Medium" pitchFamily="34" charset="-120"/>
              </a:rPr>
              <a:t>What is HTML5?</a:t>
            </a:r>
            <a:endParaRPr lang="en-US" sz="4050" dirty="0"/>
          </a:p>
        </p:txBody>
      </p:sp>
      <p:sp>
        <p:nvSpPr>
          <p:cNvPr id="4" name="Text 1"/>
          <p:cNvSpPr/>
          <p:nvPr/>
        </p:nvSpPr>
        <p:spPr>
          <a:xfrm>
            <a:off x="722233" y="4211836"/>
            <a:ext cx="13185934" cy="660083"/>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HTML5 is the latest version of HTML, released as a major revision by the W3C in 2014. It introduced new elements, attributes, and APIs to modernize web development and support richer user experiences.</a:t>
            </a:r>
            <a:endParaRPr lang="en-US" sz="1600" dirty="0"/>
          </a:p>
        </p:txBody>
      </p:sp>
      <p:pic>
        <p:nvPicPr>
          <p:cNvPr id="5" name="Image 1" descr="preencoded.png"/>
          <p:cNvPicPr>
            <a:picLocks noChangeAspect="1"/>
          </p:cNvPicPr>
          <p:nvPr/>
        </p:nvPicPr>
        <p:blipFill>
          <a:blip r:embed="rId4"/>
          <a:stretch>
            <a:fillRect/>
          </a:stretch>
        </p:blipFill>
        <p:spPr>
          <a:xfrm>
            <a:off x="722233" y="5103971"/>
            <a:ext cx="3296483" cy="825460"/>
          </a:xfrm>
          <a:prstGeom prst="rect">
            <a:avLst/>
          </a:prstGeom>
        </p:spPr>
      </p:pic>
      <p:sp>
        <p:nvSpPr>
          <p:cNvPr id="6" name="Text 2"/>
          <p:cNvSpPr/>
          <p:nvPr/>
        </p:nvSpPr>
        <p:spPr>
          <a:xfrm>
            <a:off x="928568" y="6238875"/>
            <a:ext cx="2579489" cy="322421"/>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Rich Media Support</a:t>
            </a:r>
            <a:endParaRPr lang="en-US" sz="2000" dirty="0"/>
          </a:p>
        </p:txBody>
      </p:sp>
      <p:sp>
        <p:nvSpPr>
          <p:cNvPr id="7" name="Text 3"/>
          <p:cNvSpPr/>
          <p:nvPr/>
        </p:nvSpPr>
        <p:spPr>
          <a:xfrm>
            <a:off x="928568" y="6685002"/>
            <a:ext cx="2883813" cy="660083"/>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Native audio and video playback without plugins</a:t>
            </a:r>
            <a:endParaRPr lang="en-US" sz="1600" dirty="0"/>
          </a:p>
        </p:txBody>
      </p:sp>
      <p:pic>
        <p:nvPicPr>
          <p:cNvPr id="8" name="Image 2" descr="preencoded.png"/>
          <p:cNvPicPr>
            <a:picLocks noChangeAspect="1"/>
          </p:cNvPicPr>
          <p:nvPr/>
        </p:nvPicPr>
        <p:blipFill>
          <a:blip r:embed="rId5"/>
          <a:stretch>
            <a:fillRect/>
          </a:stretch>
        </p:blipFill>
        <p:spPr>
          <a:xfrm>
            <a:off x="4018717" y="5103971"/>
            <a:ext cx="3296483" cy="825460"/>
          </a:xfrm>
          <a:prstGeom prst="rect">
            <a:avLst/>
          </a:prstGeom>
        </p:spPr>
      </p:pic>
      <p:sp>
        <p:nvSpPr>
          <p:cNvPr id="9" name="Text 4"/>
          <p:cNvSpPr/>
          <p:nvPr/>
        </p:nvSpPr>
        <p:spPr>
          <a:xfrm>
            <a:off x="4225052" y="6238875"/>
            <a:ext cx="2579489" cy="322421"/>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Mobile-Friendly</a:t>
            </a:r>
            <a:endParaRPr lang="en-US" sz="2000" dirty="0"/>
          </a:p>
        </p:txBody>
      </p:sp>
      <p:sp>
        <p:nvSpPr>
          <p:cNvPr id="10" name="Text 5"/>
          <p:cNvSpPr/>
          <p:nvPr/>
        </p:nvSpPr>
        <p:spPr>
          <a:xfrm>
            <a:off x="4225052" y="6685002"/>
            <a:ext cx="2883813" cy="660083"/>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Better support for responsive design and mobile devices</a:t>
            </a:r>
            <a:endParaRPr lang="en-US" sz="1600" dirty="0"/>
          </a:p>
        </p:txBody>
      </p:sp>
      <p:pic>
        <p:nvPicPr>
          <p:cNvPr id="11" name="Image 3" descr="preencoded.png"/>
          <p:cNvPicPr>
            <a:picLocks noChangeAspect="1"/>
          </p:cNvPicPr>
          <p:nvPr/>
        </p:nvPicPr>
        <p:blipFill>
          <a:blip r:embed="rId6"/>
          <a:stretch>
            <a:fillRect/>
          </a:stretch>
        </p:blipFill>
        <p:spPr>
          <a:xfrm>
            <a:off x="7315200" y="5103971"/>
            <a:ext cx="3296483" cy="825460"/>
          </a:xfrm>
          <a:prstGeom prst="rect">
            <a:avLst/>
          </a:prstGeom>
        </p:spPr>
      </p:pic>
      <p:sp>
        <p:nvSpPr>
          <p:cNvPr id="12" name="Text 6"/>
          <p:cNvSpPr/>
          <p:nvPr/>
        </p:nvSpPr>
        <p:spPr>
          <a:xfrm>
            <a:off x="7521535" y="6238875"/>
            <a:ext cx="2697837" cy="322421"/>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Improved Accessibility</a:t>
            </a:r>
            <a:endParaRPr lang="en-US" sz="2000" dirty="0"/>
          </a:p>
        </p:txBody>
      </p:sp>
      <p:sp>
        <p:nvSpPr>
          <p:cNvPr id="13" name="Text 7"/>
          <p:cNvSpPr/>
          <p:nvPr/>
        </p:nvSpPr>
        <p:spPr>
          <a:xfrm>
            <a:off x="7521535" y="6685002"/>
            <a:ext cx="2883813" cy="660083"/>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Semantic elements for better screen reader support</a:t>
            </a:r>
            <a:endParaRPr lang="en-US" sz="1600" dirty="0"/>
          </a:p>
        </p:txBody>
      </p:sp>
      <p:pic>
        <p:nvPicPr>
          <p:cNvPr id="14" name="Image 4" descr="preencoded.png"/>
          <p:cNvPicPr>
            <a:picLocks noChangeAspect="1"/>
          </p:cNvPicPr>
          <p:nvPr/>
        </p:nvPicPr>
        <p:blipFill>
          <a:blip r:embed="rId7"/>
          <a:stretch>
            <a:fillRect/>
          </a:stretch>
        </p:blipFill>
        <p:spPr>
          <a:xfrm>
            <a:off x="10611683" y="5103971"/>
            <a:ext cx="3296483" cy="825460"/>
          </a:xfrm>
          <a:prstGeom prst="rect">
            <a:avLst/>
          </a:prstGeom>
        </p:spPr>
      </p:pic>
      <p:sp>
        <p:nvSpPr>
          <p:cNvPr id="15" name="Text 8"/>
          <p:cNvSpPr/>
          <p:nvPr/>
        </p:nvSpPr>
        <p:spPr>
          <a:xfrm>
            <a:off x="10818019" y="6238875"/>
            <a:ext cx="2579489" cy="322421"/>
          </a:xfrm>
          <a:prstGeom prst="rect">
            <a:avLst/>
          </a:prstGeom>
          <a:noFill/>
          <a:ln/>
        </p:spPr>
        <p:txBody>
          <a:bodyPr wrap="none" lIns="0" tIns="0" rIns="0" bIns="0" rtlCol="0" anchor="t"/>
          <a:lstStyle/>
          <a:p>
            <a:pPr marL="0" indent="0" algn="l">
              <a:lnSpc>
                <a:spcPts val="2500"/>
              </a:lnSpc>
              <a:buNone/>
            </a:pPr>
            <a:r>
              <a:rPr lang="en-US" sz="2000" dirty="0">
                <a:solidFill>
                  <a:srgbClr val="D4D4D1"/>
                </a:solidFill>
                <a:latin typeface="IBM Plex Sans Medium" pitchFamily="34" charset="0"/>
                <a:ea typeface="IBM Plex Sans Medium" pitchFamily="34" charset="-122"/>
                <a:cs typeface="IBM Plex Sans Medium" pitchFamily="34" charset="-120"/>
              </a:rPr>
              <a:t>Local Storage</a:t>
            </a:r>
            <a:endParaRPr lang="en-US" sz="2000" dirty="0"/>
          </a:p>
        </p:txBody>
      </p:sp>
      <p:sp>
        <p:nvSpPr>
          <p:cNvPr id="16" name="Text 9"/>
          <p:cNvSpPr/>
          <p:nvPr/>
        </p:nvSpPr>
        <p:spPr>
          <a:xfrm>
            <a:off x="10818019" y="6685002"/>
            <a:ext cx="2883813" cy="660083"/>
          </a:xfrm>
          <a:prstGeom prst="rect">
            <a:avLst/>
          </a:prstGeom>
          <a:noFill/>
          <a:ln/>
        </p:spPr>
        <p:txBody>
          <a:bodyPr wrap="square" lIns="0" tIns="0" rIns="0" bIns="0" rtlCol="0" anchor="t"/>
          <a:lstStyle/>
          <a:p>
            <a:pPr marL="0" indent="0" algn="l">
              <a:lnSpc>
                <a:spcPts val="2550"/>
              </a:lnSpc>
              <a:buNone/>
            </a:pPr>
            <a:r>
              <a:rPr lang="en-US" sz="1600" dirty="0">
                <a:solidFill>
                  <a:srgbClr val="D4D4D1"/>
                </a:solidFill>
                <a:latin typeface="Roboto" pitchFamily="34" charset="0"/>
                <a:ea typeface="Roboto" pitchFamily="34" charset="-122"/>
                <a:cs typeface="Roboto" pitchFamily="34" charset="-120"/>
              </a:rPr>
              <a:t>Client-side data storage capabilities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480060" y="157702"/>
            <a:ext cx="4166830" cy="434816"/>
          </a:xfrm>
          <a:prstGeom prst="rect">
            <a:avLst/>
          </a:prstGeom>
          <a:noFill/>
          <a:ln/>
        </p:spPr>
        <p:txBody>
          <a:bodyPr wrap="none" lIns="0" tIns="0" rIns="0" bIns="0" rtlCol="0" anchor="t"/>
          <a:lstStyle/>
          <a:p>
            <a:pPr marL="0" indent="0" algn="l">
              <a:lnSpc>
                <a:spcPts val="3400"/>
              </a:lnSpc>
              <a:buNone/>
            </a:pPr>
            <a:r>
              <a:rPr lang="en-US" sz="2700" dirty="0">
                <a:solidFill>
                  <a:srgbClr val="F3F3F2"/>
                </a:solidFill>
                <a:latin typeface="IBM Plex Sans Medium" pitchFamily="34" charset="0"/>
                <a:ea typeface="IBM Plex Sans Medium" pitchFamily="34" charset="-122"/>
                <a:cs typeface="IBM Plex Sans Medium" pitchFamily="34" charset="-120"/>
              </a:rPr>
              <a:t>Semantic HTML5 Example</a:t>
            </a:r>
            <a:endParaRPr lang="en-US" sz="2700" dirty="0"/>
          </a:p>
        </p:txBody>
      </p:sp>
      <p:sp>
        <p:nvSpPr>
          <p:cNvPr id="4" name="Shape 1"/>
          <p:cNvSpPr/>
          <p:nvPr/>
        </p:nvSpPr>
        <p:spPr>
          <a:xfrm>
            <a:off x="486966" y="1136928"/>
            <a:ext cx="8170069" cy="6153864"/>
          </a:xfrm>
          <a:prstGeom prst="roundRect">
            <a:avLst>
              <a:gd name="adj" fmla="val 348"/>
            </a:avLst>
          </a:prstGeom>
          <a:solidFill>
            <a:srgbClr val="4D1F00"/>
          </a:solidFill>
          <a:ln/>
        </p:spPr>
        <p:txBody>
          <a:bodyPr/>
          <a:lstStyle/>
          <a:p>
            <a:endParaRPr lang="en-NZ"/>
          </a:p>
        </p:txBody>
      </p:sp>
      <p:sp>
        <p:nvSpPr>
          <p:cNvPr id="5" name="Shape 2"/>
          <p:cNvSpPr/>
          <p:nvPr/>
        </p:nvSpPr>
        <p:spPr>
          <a:xfrm>
            <a:off x="461541" y="739222"/>
            <a:ext cx="8183880" cy="6395122"/>
          </a:xfrm>
          <a:prstGeom prst="roundRect">
            <a:avLst>
              <a:gd name="adj" fmla="val 348"/>
            </a:avLst>
          </a:prstGeom>
          <a:solidFill>
            <a:srgbClr val="4D1F00"/>
          </a:solidFill>
          <a:ln/>
        </p:spPr>
        <p:txBody>
          <a:bodyPr/>
          <a:lstStyle/>
          <a:p>
            <a:endParaRPr lang="en-NZ"/>
          </a:p>
        </p:txBody>
      </p:sp>
      <p:sp>
        <p:nvSpPr>
          <p:cNvPr id="6" name="Text 3"/>
          <p:cNvSpPr/>
          <p:nvPr/>
        </p:nvSpPr>
        <p:spPr>
          <a:xfrm>
            <a:off x="619124" y="843520"/>
            <a:ext cx="6048803" cy="6290824"/>
          </a:xfrm>
          <a:prstGeom prst="rect">
            <a:avLst/>
          </a:prstGeom>
          <a:noFill/>
          <a:ln/>
        </p:spPr>
        <p:txBody>
          <a:bodyPr wrap="square" lIns="0" tIns="0" rIns="0" bIns="0" rtlCol="0" anchor="t"/>
          <a:lstStyle/>
          <a:p>
            <a:pPr marL="0" indent="0" algn="l">
              <a:lnSpc>
                <a:spcPts val="175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&lt;!DOCTYPE html&gt;
&lt;html&gt;
  &lt;head&gt;
    &lt;meta charset="UTF-8" /&gt;
    &lt;title&gt;HTML5 Example&lt;/title&gt;
  &lt;/head&gt;
  &lt;body&gt;
    &lt;header&gt;
      &lt;h1&gt;My Blog&lt;/h1&gt;
    &lt;/header&gt;
    &lt;nav&gt;
      &lt;a href="index.html"&gt;Home&lt;/a&gt; |
      &lt;a href="about.html"&gt;About&lt;/a&gt;
    &lt;/nav&gt;
    &lt;main&gt;
      &lt;article&gt;
        &lt;h2&gt;Why I Love Coding&lt;/h2&gt;
        &lt;p&gt;Coding is both fun and creative...&lt;/p&gt;
      &lt;/article&gt;
    &lt;/main&gt;
    &lt;footer&gt;
      &lt;p&gt;© 2025 My Blog&lt;/p&gt;
    &lt;/footer&gt;
  &lt;/body&gt;
&lt;/html&gt;</a:t>
            </a:r>
            <a:r>
              <a:rPr lang="en-US" sz="1050" dirty="0">
                <a:solidFill>
                  <a:srgbClr val="D4D4D1"/>
                </a:solidFill>
                <a:highlight>
                  <a:srgbClr val="4D1F00"/>
                </a:highlight>
                <a:latin typeface="Consolas" pitchFamily="34" charset="0"/>
                <a:ea typeface="Consolas" pitchFamily="34" charset="-122"/>
                <a:cs typeface="Consolas" pitchFamily="34" charset="-120"/>
              </a:rPr>
              <a:t>
</a:t>
            </a:r>
            <a:endParaRPr lang="en-US" sz="1050" dirty="0"/>
          </a:p>
        </p:txBody>
      </p:sp>
      <p:sp>
        <p:nvSpPr>
          <p:cNvPr id="7" name="Text 4"/>
          <p:cNvSpPr/>
          <p:nvPr/>
        </p:nvSpPr>
        <p:spPr>
          <a:xfrm>
            <a:off x="486966" y="7290792"/>
            <a:ext cx="8170069" cy="781106"/>
          </a:xfrm>
          <a:prstGeom prst="rect">
            <a:avLst/>
          </a:prstGeom>
          <a:noFill/>
          <a:ln/>
        </p:spPr>
        <p:txBody>
          <a:bodyPr wrap="square" lIns="0" tIns="0" rIns="0" bIns="0" rtlCol="0" anchor="t"/>
          <a:lstStyle/>
          <a:p>
            <a:pPr marL="0" indent="0" algn="l">
              <a:lnSpc>
                <a:spcPts val="1750"/>
              </a:lnSpc>
              <a:buNone/>
            </a:pPr>
            <a:r>
              <a:rPr lang="en-US" sz="1600" dirty="0">
                <a:solidFill>
                  <a:srgbClr val="D4D4D1"/>
                </a:solidFill>
                <a:latin typeface="Roboto" pitchFamily="34" charset="0"/>
                <a:ea typeface="Roboto" pitchFamily="34" charset="-122"/>
                <a:cs typeface="Roboto" pitchFamily="34" charset="-120"/>
              </a:rPr>
              <a:t>This example demonstrates a well-structured HTML5 document using semantic elements like &lt;header&gt;, &lt;nav&gt;, &lt;main&gt;, &lt;article&gt;, and &lt;footer&gt; to clearly define different sections of the page, improving both readability and accessibility.</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91940"/>
            <a:ext cx="8526185"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HTML vs HTML5: Key Differences</a:t>
            </a:r>
            <a:endParaRPr lang="en-US" sz="4450" dirty="0"/>
          </a:p>
        </p:txBody>
      </p:sp>
      <p:sp>
        <p:nvSpPr>
          <p:cNvPr id="3" name="Text 1"/>
          <p:cNvSpPr/>
          <p:nvPr/>
        </p:nvSpPr>
        <p:spPr>
          <a:xfrm>
            <a:off x="793789" y="12133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HTML</a:t>
            </a:r>
            <a:endParaRPr lang="en-US" sz="2200" dirty="0"/>
          </a:p>
        </p:txBody>
      </p:sp>
      <p:sp>
        <p:nvSpPr>
          <p:cNvPr id="4" name="Text 2"/>
          <p:cNvSpPr/>
          <p:nvPr/>
        </p:nvSpPr>
        <p:spPr>
          <a:xfrm>
            <a:off x="793789" y="17945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Uses generic div tags for structure</a:t>
            </a:r>
            <a:endParaRPr lang="en-US" sz="1750" dirty="0"/>
          </a:p>
        </p:txBody>
      </p:sp>
      <p:sp>
        <p:nvSpPr>
          <p:cNvPr id="5" name="Text 3"/>
          <p:cNvSpPr/>
          <p:nvPr/>
        </p:nvSpPr>
        <p:spPr>
          <a:xfrm>
            <a:off x="793789" y="22367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Requires plugins for media</a:t>
            </a:r>
            <a:endParaRPr lang="en-US" sz="1750" dirty="0"/>
          </a:p>
        </p:txBody>
      </p:sp>
      <p:sp>
        <p:nvSpPr>
          <p:cNvPr id="6" name="Text 4"/>
          <p:cNvSpPr/>
          <p:nvPr/>
        </p:nvSpPr>
        <p:spPr>
          <a:xfrm>
            <a:off x="793789" y="267890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Limited form input types</a:t>
            </a:r>
            <a:endParaRPr lang="en-US" sz="1750" dirty="0"/>
          </a:p>
        </p:txBody>
      </p:sp>
      <p:sp>
        <p:nvSpPr>
          <p:cNvPr id="7" name="Text 5"/>
          <p:cNvSpPr/>
          <p:nvPr/>
        </p:nvSpPr>
        <p:spPr>
          <a:xfrm>
            <a:off x="793789" y="31211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JavaScript needed for drawing</a:t>
            </a:r>
            <a:endParaRPr lang="en-US" sz="1750" dirty="0"/>
          </a:p>
        </p:txBody>
      </p:sp>
      <p:sp>
        <p:nvSpPr>
          <p:cNvPr id="8" name="Text 6"/>
          <p:cNvSpPr/>
          <p:nvPr/>
        </p:nvSpPr>
        <p:spPr>
          <a:xfrm>
            <a:off x="793789" y="356330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No native support for mobile</a:t>
            </a:r>
            <a:endParaRPr lang="en-US" sz="1750" dirty="0"/>
          </a:p>
        </p:txBody>
      </p:sp>
      <p:sp>
        <p:nvSpPr>
          <p:cNvPr id="9" name="Text 7"/>
          <p:cNvSpPr/>
          <p:nvPr/>
        </p:nvSpPr>
        <p:spPr>
          <a:xfrm>
            <a:off x="7599520" y="12133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HTML5</a:t>
            </a:r>
            <a:endParaRPr lang="en-US" sz="2200" dirty="0"/>
          </a:p>
        </p:txBody>
      </p:sp>
      <p:sp>
        <p:nvSpPr>
          <p:cNvPr id="10" name="Text 8"/>
          <p:cNvSpPr/>
          <p:nvPr/>
        </p:nvSpPr>
        <p:spPr>
          <a:xfrm>
            <a:off x="7599520" y="17945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Semantic elements (header, nav, footer)</a:t>
            </a:r>
            <a:endParaRPr lang="en-US" sz="1750" dirty="0"/>
          </a:p>
        </p:txBody>
      </p:sp>
      <p:sp>
        <p:nvSpPr>
          <p:cNvPr id="11" name="Text 9"/>
          <p:cNvSpPr/>
          <p:nvPr/>
        </p:nvSpPr>
        <p:spPr>
          <a:xfrm>
            <a:off x="7599520" y="22367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Native audio/video support</a:t>
            </a:r>
            <a:endParaRPr lang="en-US" sz="1750" dirty="0"/>
          </a:p>
        </p:txBody>
      </p:sp>
      <p:sp>
        <p:nvSpPr>
          <p:cNvPr id="12" name="Text 10"/>
          <p:cNvSpPr/>
          <p:nvPr/>
        </p:nvSpPr>
        <p:spPr>
          <a:xfrm>
            <a:off x="7599520" y="267890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Rich form elements (date, email, range)</a:t>
            </a:r>
            <a:endParaRPr lang="en-US" sz="1750" dirty="0"/>
          </a:p>
        </p:txBody>
      </p:sp>
      <p:sp>
        <p:nvSpPr>
          <p:cNvPr id="13" name="Text 11"/>
          <p:cNvSpPr/>
          <p:nvPr/>
        </p:nvSpPr>
        <p:spPr>
          <a:xfrm>
            <a:off x="7599520" y="31211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Canvas element for drawing</a:t>
            </a:r>
            <a:endParaRPr lang="en-US" sz="1750" dirty="0"/>
          </a:p>
        </p:txBody>
      </p:sp>
      <p:sp>
        <p:nvSpPr>
          <p:cNvPr id="14" name="Text 12"/>
          <p:cNvSpPr/>
          <p:nvPr/>
        </p:nvSpPr>
        <p:spPr>
          <a:xfrm>
            <a:off x="7599520" y="356330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4D4D1"/>
                </a:solidFill>
                <a:latin typeface="Roboto" pitchFamily="34" charset="0"/>
                <a:ea typeface="Roboto" pitchFamily="34" charset="-122"/>
                <a:cs typeface="Roboto" pitchFamily="34" charset="-120"/>
              </a:rPr>
              <a:t>Mobile-friendly features</a:t>
            </a:r>
            <a:endParaRPr lang="en-US" sz="1750" dirty="0"/>
          </a:p>
        </p:txBody>
      </p:sp>
      <p:pic>
        <p:nvPicPr>
          <p:cNvPr id="15" name="Image 0" descr="preencoded.png"/>
          <p:cNvPicPr>
            <a:picLocks noChangeAspect="1"/>
          </p:cNvPicPr>
          <p:nvPr/>
        </p:nvPicPr>
        <p:blipFill>
          <a:blip r:embed="rId3"/>
          <a:stretch>
            <a:fillRect/>
          </a:stretch>
        </p:blipFill>
        <p:spPr>
          <a:xfrm>
            <a:off x="793789" y="4114800"/>
            <a:ext cx="12357634" cy="39709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31495" y="659963"/>
            <a:ext cx="4612243" cy="474583"/>
          </a:xfrm>
          <a:prstGeom prst="rect">
            <a:avLst/>
          </a:prstGeom>
          <a:noFill/>
          <a:ln/>
        </p:spPr>
        <p:txBody>
          <a:bodyPr wrap="none" lIns="0" tIns="0" rIns="0" bIns="0" rtlCol="0" anchor="t"/>
          <a:lstStyle/>
          <a:p>
            <a:pPr marL="0" indent="0" algn="l">
              <a:lnSpc>
                <a:spcPts val="3700"/>
              </a:lnSpc>
              <a:buNone/>
            </a:pPr>
            <a:r>
              <a:rPr lang="en-US" sz="2950" dirty="0">
                <a:solidFill>
                  <a:srgbClr val="F3F3F2"/>
                </a:solidFill>
                <a:latin typeface="IBM Plex Sans Medium" pitchFamily="34" charset="0"/>
                <a:ea typeface="IBM Plex Sans Medium" pitchFamily="34" charset="-122"/>
                <a:cs typeface="IBM Plex Sans Medium" pitchFamily="34" charset="-120"/>
              </a:rPr>
              <a:t>Structure of an HTML Page</a:t>
            </a:r>
            <a:endParaRPr lang="en-US" sz="2950" dirty="0"/>
          </a:p>
        </p:txBody>
      </p:sp>
      <p:sp>
        <p:nvSpPr>
          <p:cNvPr id="4" name="Shape 1"/>
          <p:cNvSpPr/>
          <p:nvPr/>
        </p:nvSpPr>
        <p:spPr>
          <a:xfrm>
            <a:off x="531495" y="1362313"/>
            <a:ext cx="8081010" cy="3143726"/>
          </a:xfrm>
          <a:prstGeom prst="roundRect">
            <a:avLst>
              <a:gd name="adj" fmla="val 725"/>
            </a:avLst>
          </a:prstGeom>
          <a:solidFill>
            <a:srgbClr val="4D1F00"/>
          </a:solidFill>
          <a:ln/>
        </p:spPr>
        <p:txBody>
          <a:bodyPr/>
          <a:lstStyle/>
          <a:p>
            <a:endParaRPr lang="en-NZ"/>
          </a:p>
        </p:txBody>
      </p:sp>
      <p:sp>
        <p:nvSpPr>
          <p:cNvPr id="5" name="Shape 2"/>
          <p:cNvSpPr/>
          <p:nvPr/>
        </p:nvSpPr>
        <p:spPr>
          <a:xfrm>
            <a:off x="523994" y="1362313"/>
            <a:ext cx="8096012" cy="3143726"/>
          </a:xfrm>
          <a:prstGeom prst="roundRect">
            <a:avLst>
              <a:gd name="adj" fmla="val 725"/>
            </a:avLst>
          </a:prstGeom>
          <a:solidFill>
            <a:srgbClr val="4D1F00"/>
          </a:solidFill>
          <a:ln/>
        </p:spPr>
        <p:txBody>
          <a:bodyPr/>
          <a:lstStyle/>
          <a:p>
            <a:endParaRPr lang="en-NZ" dirty="0"/>
          </a:p>
        </p:txBody>
      </p:sp>
      <p:sp>
        <p:nvSpPr>
          <p:cNvPr id="6" name="Text 3"/>
          <p:cNvSpPr/>
          <p:nvPr/>
        </p:nvSpPr>
        <p:spPr>
          <a:xfrm>
            <a:off x="675799" y="1476137"/>
            <a:ext cx="7792403" cy="2916079"/>
          </a:xfrm>
          <a:prstGeom prst="rect">
            <a:avLst/>
          </a:prstGeom>
          <a:noFill/>
          <a:ln/>
        </p:spPr>
        <p:txBody>
          <a:bodyPr wrap="square" lIns="0" tIns="0" rIns="0" bIns="0" rtlCol="0" anchor="t"/>
          <a:lstStyle/>
          <a:p>
            <a:pPr marL="0" indent="0" algn="l">
              <a:lnSpc>
                <a:spcPts val="1900"/>
              </a:lnSpc>
              <a:buNone/>
            </a:pPr>
            <a:r>
              <a:rPr lang="en-US" sz="1600" dirty="0">
                <a:solidFill>
                  <a:srgbClr val="D4D4D1"/>
                </a:solidFill>
                <a:highlight>
                  <a:srgbClr val="4D1F00"/>
                </a:highlight>
                <a:latin typeface="Consolas" pitchFamily="34" charset="0"/>
                <a:ea typeface="Consolas" pitchFamily="34" charset="-122"/>
                <a:cs typeface="Consolas" pitchFamily="34" charset="-120"/>
              </a:rPr>
              <a:t>&lt;!DOCTYPE html&gt;
&lt;html lang="en"&gt;
  &lt;head&gt;
    &lt;meta charset="UTF-8" /&gt;
    &lt;meta name="viewport" content="width=device-width, initial-scale=1.0" /&gt;
    &lt;title&gt;My First Web Page&lt;/title&gt;
  &lt;/head&gt;
  &lt;body&gt;
    &lt;!-- Content goes here --&gt;
  &lt;/body&gt;
&lt;/html&gt;
</a:t>
            </a:r>
            <a:endParaRPr lang="en-US" sz="1600" dirty="0"/>
          </a:p>
        </p:txBody>
      </p:sp>
      <p:sp>
        <p:nvSpPr>
          <p:cNvPr id="7" name="Shape 4"/>
          <p:cNvSpPr/>
          <p:nvPr/>
        </p:nvSpPr>
        <p:spPr>
          <a:xfrm>
            <a:off x="531495" y="4676894"/>
            <a:ext cx="113824" cy="571381"/>
          </a:xfrm>
          <a:prstGeom prst="roundRect">
            <a:avLst>
              <a:gd name="adj" fmla="val 20015"/>
            </a:avLst>
          </a:prstGeom>
          <a:solidFill>
            <a:srgbClr val="484B51"/>
          </a:solidFill>
          <a:ln/>
        </p:spPr>
        <p:txBody>
          <a:bodyPr/>
          <a:lstStyle/>
          <a:p>
            <a:endParaRPr lang="en-NZ"/>
          </a:p>
        </p:txBody>
      </p:sp>
      <p:sp>
        <p:nvSpPr>
          <p:cNvPr id="8" name="Text 5"/>
          <p:cNvSpPr/>
          <p:nvPr/>
        </p:nvSpPr>
        <p:spPr>
          <a:xfrm>
            <a:off x="873085" y="4676894"/>
            <a:ext cx="2403158" cy="237292"/>
          </a:xfrm>
          <a:prstGeom prst="rect">
            <a:avLst/>
          </a:prstGeom>
          <a:noFill/>
          <a:ln/>
        </p:spPr>
        <p:txBody>
          <a:bodyPr wrap="none" lIns="0" tIns="0" rIns="0" bIns="0" rtlCol="0" anchor="t"/>
          <a:lstStyle/>
          <a:p>
            <a:pPr marL="0" indent="0" algn="l">
              <a:lnSpc>
                <a:spcPts val="1850"/>
              </a:lnSpc>
              <a:buNone/>
            </a:pPr>
            <a:r>
              <a:rPr lang="en-US" sz="1450" dirty="0">
                <a:solidFill>
                  <a:srgbClr val="D4D4D1"/>
                </a:solidFill>
                <a:latin typeface="IBM Plex Sans Medium" pitchFamily="34" charset="0"/>
                <a:ea typeface="IBM Plex Sans Medium" pitchFamily="34" charset="-122"/>
                <a:cs typeface="IBM Plex Sans Medium" pitchFamily="34" charset="-120"/>
              </a:rPr>
              <a:t>Document Type Declaration</a:t>
            </a:r>
            <a:endParaRPr lang="en-US" sz="1450" dirty="0"/>
          </a:p>
        </p:txBody>
      </p:sp>
      <p:sp>
        <p:nvSpPr>
          <p:cNvPr id="9" name="Text 6"/>
          <p:cNvSpPr/>
          <p:nvPr/>
        </p:nvSpPr>
        <p:spPr>
          <a:xfrm>
            <a:off x="873085" y="5005268"/>
            <a:ext cx="7739420" cy="243007"/>
          </a:xfrm>
          <a:prstGeom prst="rect">
            <a:avLst/>
          </a:prstGeom>
          <a:noFill/>
          <a:ln/>
        </p:spPr>
        <p:txBody>
          <a:bodyPr wrap="none" lIns="0" tIns="0" rIns="0" bIns="0" rtlCol="0" anchor="t"/>
          <a:lstStyle/>
          <a:p>
            <a:pPr marL="0" indent="0" algn="l">
              <a:lnSpc>
                <a:spcPts val="1900"/>
              </a:lnSpc>
              <a:buNone/>
            </a:pPr>
            <a:r>
              <a:rPr lang="en-US" sz="1150" dirty="0">
                <a:solidFill>
                  <a:srgbClr val="D4D4D1"/>
                </a:solidFill>
                <a:latin typeface="Roboto" pitchFamily="34" charset="0"/>
                <a:ea typeface="Roboto" pitchFamily="34" charset="-122"/>
                <a:cs typeface="Roboto" pitchFamily="34" charset="-120"/>
              </a:rPr>
              <a:t>&lt;!DOCTYPE html&gt; declares this is an HTML5 document, telling browsers how to interpret the code.</a:t>
            </a:r>
            <a:endParaRPr lang="en-US" sz="1150" dirty="0"/>
          </a:p>
        </p:txBody>
      </p:sp>
      <p:sp>
        <p:nvSpPr>
          <p:cNvPr id="10" name="Shape 7"/>
          <p:cNvSpPr/>
          <p:nvPr/>
        </p:nvSpPr>
        <p:spPr>
          <a:xfrm>
            <a:off x="759262" y="5400080"/>
            <a:ext cx="113824" cy="571381"/>
          </a:xfrm>
          <a:prstGeom prst="roundRect">
            <a:avLst>
              <a:gd name="adj" fmla="val 20015"/>
            </a:avLst>
          </a:prstGeom>
          <a:solidFill>
            <a:srgbClr val="484B51"/>
          </a:solidFill>
          <a:ln/>
        </p:spPr>
        <p:txBody>
          <a:bodyPr/>
          <a:lstStyle/>
          <a:p>
            <a:endParaRPr lang="en-NZ"/>
          </a:p>
        </p:txBody>
      </p:sp>
      <p:sp>
        <p:nvSpPr>
          <p:cNvPr id="11" name="Text 8"/>
          <p:cNvSpPr/>
          <p:nvPr/>
        </p:nvSpPr>
        <p:spPr>
          <a:xfrm>
            <a:off x="1100852" y="5400080"/>
            <a:ext cx="1898452" cy="237292"/>
          </a:xfrm>
          <a:prstGeom prst="rect">
            <a:avLst/>
          </a:prstGeom>
          <a:noFill/>
          <a:ln/>
        </p:spPr>
        <p:txBody>
          <a:bodyPr wrap="none" lIns="0" tIns="0" rIns="0" bIns="0" rtlCol="0" anchor="t"/>
          <a:lstStyle/>
          <a:p>
            <a:pPr marL="0" indent="0" algn="l">
              <a:lnSpc>
                <a:spcPts val="1850"/>
              </a:lnSpc>
              <a:buNone/>
            </a:pPr>
            <a:r>
              <a:rPr lang="en-US" sz="1450" dirty="0">
                <a:solidFill>
                  <a:srgbClr val="D4D4D1"/>
                </a:solidFill>
                <a:latin typeface="IBM Plex Sans Medium" pitchFamily="34" charset="0"/>
                <a:ea typeface="IBM Plex Sans Medium" pitchFamily="34" charset="-122"/>
                <a:cs typeface="IBM Plex Sans Medium" pitchFamily="34" charset="-120"/>
              </a:rPr>
              <a:t>HTML Root Element</a:t>
            </a:r>
            <a:endParaRPr lang="en-US" sz="1450" dirty="0"/>
          </a:p>
        </p:txBody>
      </p:sp>
      <p:sp>
        <p:nvSpPr>
          <p:cNvPr id="12" name="Text 9"/>
          <p:cNvSpPr/>
          <p:nvPr/>
        </p:nvSpPr>
        <p:spPr>
          <a:xfrm>
            <a:off x="1100852" y="5728454"/>
            <a:ext cx="7511653" cy="243007"/>
          </a:xfrm>
          <a:prstGeom prst="rect">
            <a:avLst/>
          </a:prstGeom>
          <a:noFill/>
          <a:ln/>
        </p:spPr>
        <p:txBody>
          <a:bodyPr wrap="none" lIns="0" tIns="0" rIns="0" bIns="0" rtlCol="0" anchor="t"/>
          <a:lstStyle/>
          <a:p>
            <a:pPr marL="0" indent="0" algn="l">
              <a:lnSpc>
                <a:spcPts val="1900"/>
              </a:lnSpc>
              <a:buNone/>
            </a:pPr>
            <a:r>
              <a:rPr lang="en-US" sz="1150" dirty="0">
                <a:solidFill>
                  <a:srgbClr val="D4D4D1"/>
                </a:solidFill>
                <a:latin typeface="Roboto" pitchFamily="34" charset="0"/>
                <a:ea typeface="Roboto" pitchFamily="34" charset="-122"/>
                <a:cs typeface="Roboto" pitchFamily="34" charset="-120"/>
              </a:rPr>
              <a:t>&lt;html lang="en"&gt; is the root element containing all other elements, with language specified as English.</a:t>
            </a:r>
            <a:endParaRPr lang="en-US" sz="1150" dirty="0"/>
          </a:p>
        </p:txBody>
      </p:sp>
      <p:sp>
        <p:nvSpPr>
          <p:cNvPr id="13" name="Shape 10"/>
          <p:cNvSpPr/>
          <p:nvPr/>
        </p:nvSpPr>
        <p:spPr>
          <a:xfrm>
            <a:off x="987028" y="6123265"/>
            <a:ext cx="113824" cy="571381"/>
          </a:xfrm>
          <a:prstGeom prst="roundRect">
            <a:avLst>
              <a:gd name="adj" fmla="val 20015"/>
            </a:avLst>
          </a:prstGeom>
          <a:solidFill>
            <a:srgbClr val="484B51"/>
          </a:solidFill>
          <a:ln/>
        </p:spPr>
        <p:txBody>
          <a:bodyPr/>
          <a:lstStyle/>
          <a:p>
            <a:endParaRPr lang="en-NZ"/>
          </a:p>
        </p:txBody>
      </p:sp>
      <p:sp>
        <p:nvSpPr>
          <p:cNvPr id="14" name="Text 11"/>
          <p:cNvSpPr/>
          <p:nvPr/>
        </p:nvSpPr>
        <p:spPr>
          <a:xfrm>
            <a:off x="1328618" y="6123265"/>
            <a:ext cx="1898452" cy="237292"/>
          </a:xfrm>
          <a:prstGeom prst="rect">
            <a:avLst/>
          </a:prstGeom>
          <a:noFill/>
          <a:ln/>
        </p:spPr>
        <p:txBody>
          <a:bodyPr wrap="none" lIns="0" tIns="0" rIns="0" bIns="0" rtlCol="0" anchor="t"/>
          <a:lstStyle/>
          <a:p>
            <a:pPr marL="0" indent="0" algn="l">
              <a:lnSpc>
                <a:spcPts val="1850"/>
              </a:lnSpc>
              <a:buNone/>
            </a:pPr>
            <a:r>
              <a:rPr lang="en-US" sz="1450" dirty="0">
                <a:solidFill>
                  <a:srgbClr val="D4D4D1"/>
                </a:solidFill>
                <a:latin typeface="IBM Plex Sans Medium" pitchFamily="34" charset="0"/>
                <a:ea typeface="IBM Plex Sans Medium" pitchFamily="34" charset="-122"/>
                <a:cs typeface="IBM Plex Sans Medium" pitchFamily="34" charset="-120"/>
              </a:rPr>
              <a:t>Head Section</a:t>
            </a:r>
            <a:endParaRPr lang="en-US" sz="1450" dirty="0"/>
          </a:p>
        </p:txBody>
      </p:sp>
      <p:sp>
        <p:nvSpPr>
          <p:cNvPr id="15" name="Text 12"/>
          <p:cNvSpPr/>
          <p:nvPr/>
        </p:nvSpPr>
        <p:spPr>
          <a:xfrm>
            <a:off x="1328618" y="6451640"/>
            <a:ext cx="7283887" cy="243007"/>
          </a:xfrm>
          <a:prstGeom prst="rect">
            <a:avLst/>
          </a:prstGeom>
          <a:noFill/>
          <a:ln/>
        </p:spPr>
        <p:txBody>
          <a:bodyPr wrap="none" lIns="0" tIns="0" rIns="0" bIns="0" rtlCol="0" anchor="t"/>
          <a:lstStyle/>
          <a:p>
            <a:pPr marL="0" indent="0" algn="l">
              <a:lnSpc>
                <a:spcPts val="1900"/>
              </a:lnSpc>
              <a:buNone/>
            </a:pPr>
            <a:r>
              <a:rPr lang="en-US" sz="1150" dirty="0">
                <a:solidFill>
                  <a:srgbClr val="D4D4D1"/>
                </a:solidFill>
                <a:latin typeface="Roboto" pitchFamily="34" charset="0"/>
                <a:ea typeface="Roboto" pitchFamily="34" charset="-122"/>
                <a:cs typeface="Roboto" pitchFamily="34" charset="-120"/>
              </a:rPr>
              <a:t>Contains metadata, character encoding, viewport settings, and the page title that appears in browser tabs.</a:t>
            </a:r>
            <a:endParaRPr lang="en-US" sz="1150" dirty="0"/>
          </a:p>
        </p:txBody>
      </p:sp>
      <p:sp>
        <p:nvSpPr>
          <p:cNvPr id="16" name="Shape 13"/>
          <p:cNvSpPr/>
          <p:nvPr/>
        </p:nvSpPr>
        <p:spPr>
          <a:xfrm>
            <a:off x="1214914" y="6846451"/>
            <a:ext cx="113824" cy="571381"/>
          </a:xfrm>
          <a:prstGeom prst="roundRect">
            <a:avLst>
              <a:gd name="adj" fmla="val 20015"/>
            </a:avLst>
          </a:prstGeom>
          <a:solidFill>
            <a:srgbClr val="484B51"/>
          </a:solidFill>
          <a:ln/>
        </p:spPr>
        <p:txBody>
          <a:bodyPr/>
          <a:lstStyle/>
          <a:p>
            <a:endParaRPr lang="en-NZ"/>
          </a:p>
        </p:txBody>
      </p:sp>
      <p:sp>
        <p:nvSpPr>
          <p:cNvPr id="17" name="Text 14"/>
          <p:cNvSpPr/>
          <p:nvPr/>
        </p:nvSpPr>
        <p:spPr>
          <a:xfrm>
            <a:off x="1556504" y="6846451"/>
            <a:ext cx="1898452" cy="237292"/>
          </a:xfrm>
          <a:prstGeom prst="rect">
            <a:avLst/>
          </a:prstGeom>
          <a:noFill/>
          <a:ln/>
        </p:spPr>
        <p:txBody>
          <a:bodyPr wrap="none" lIns="0" tIns="0" rIns="0" bIns="0" rtlCol="0" anchor="t"/>
          <a:lstStyle/>
          <a:p>
            <a:pPr marL="0" indent="0" algn="l">
              <a:lnSpc>
                <a:spcPts val="1850"/>
              </a:lnSpc>
              <a:buNone/>
            </a:pPr>
            <a:r>
              <a:rPr lang="en-US" sz="1450" dirty="0">
                <a:solidFill>
                  <a:srgbClr val="D4D4D1"/>
                </a:solidFill>
                <a:latin typeface="IBM Plex Sans Medium" pitchFamily="34" charset="0"/>
                <a:ea typeface="IBM Plex Sans Medium" pitchFamily="34" charset="-122"/>
                <a:cs typeface="IBM Plex Sans Medium" pitchFamily="34" charset="-120"/>
              </a:rPr>
              <a:t>Body Section</a:t>
            </a:r>
            <a:endParaRPr lang="en-US" sz="1450" dirty="0"/>
          </a:p>
        </p:txBody>
      </p:sp>
      <p:sp>
        <p:nvSpPr>
          <p:cNvPr id="18" name="Text 15"/>
          <p:cNvSpPr/>
          <p:nvPr/>
        </p:nvSpPr>
        <p:spPr>
          <a:xfrm>
            <a:off x="1556504" y="7174825"/>
            <a:ext cx="7056001" cy="243007"/>
          </a:xfrm>
          <a:prstGeom prst="rect">
            <a:avLst/>
          </a:prstGeom>
          <a:noFill/>
          <a:ln/>
        </p:spPr>
        <p:txBody>
          <a:bodyPr wrap="none" lIns="0" tIns="0" rIns="0" bIns="0" rtlCol="0" anchor="t"/>
          <a:lstStyle/>
          <a:p>
            <a:pPr marL="0" indent="0" algn="l">
              <a:lnSpc>
                <a:spcPts val="1900"/>
              </a:lnSpc>
              <a:buNone/>
            </a:pPr>
            <a:r>
              <a:rPr lang="en-US" sz="1150" dirty="0">
                <a:solidFill>
                  <a:srgbClr val="D4D4D1"/>
                </a:solidFill>
                <a:latin typeface="Roboto" pitchFamily="34" charset="0"/>
                <a:ea typeface="Roboto" pitchFamily="34" charset="-122"/>
                <a:cs typeface="Roboto" pitchFamily="34" charset="-120"/>
              </a:rPr>
              <a:t>Contains all visible content that users will see and interact with on the webpage.</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6983"/>
            <a:ext cx="11518702" cy="708779"/>
          </a:xfrm>
          <a:prstGeom prst="rect">
            <a:avLst/>
          </a:prstGeom>
          <a:noFill/>
          <a:ln/>
        </p:spPr>
        <p:txBody>
          <a:bodyPr wrap="non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Understanding the HTML Language Attribute</a:t>
            </a:r>
            <a:endParaRPr lang="en-US" sz="4450" dirty="0"/>
          </a:p>
        </p:txBody>
      </p:sp>
      <p:sp>
        <p:nvSpPr>
          <p:cNvPr id="4" name="Shape 1"/>
          <p:cNvSpPr/>
          <p:nvPr/>
        </p:nvSpPr>
        <p:spPr>
          <a:xfrm>
            <a:off x="793790" y="4535924"/>
            <a:ext cx="510302" cy="510302"/>
          </a:xfrm>
          <a:prstGeom prst="roundRect">
            <a:avLst>
              <a:gd name="adj" fmla="val 6667"/>
            </a:avLst>
          </a:prstGeom>
          <a:solidFill>
            <a:srgbClr val="484B51"/>
          </a:solidFill>
          <a:ln/>
        </p:spPr>
        <p:txBody>
          <a:bodyPr/>
          <a:lstStyle/>
          <a:p>
            <a:endParaRPr lang="en-NZ"/>
          </a:p>
        </p:txBody>
      </p:sp>
      <p:pic>
        <p:nvPicPr>
          <p:cNvPr id="5" name="Image 1" descr="preencoded.png"/>
          <p:cNvPicPr>
            <a:picLocks noChangeAspect="1"/>
          </p:cNvPicPr>
          <p:nvPr/>
        </p:nvPicPr>
        <p:blipFill>
          <a:blip r:embed="rId4"/>
          <a:stretch>
            <a:fillRect/>
          </a:stretch>
        </p:blipFill>
        <p:spPr>
          <a:xfrm>
            <a:off x="878860" y="4578429"/>
            <a:ext cx="340162" cy="425291"/>
          </a:xfrm>
          <a:prstGeom prst="rect">
            <a:avLst/>
          </a:prstGeom>
        </p:spPr>
      </p:pic>
      <p:sp>
        <p:nvSpPr>
          <p:cNvPr id="6" name="Text 2"/>
          <p:cNvSpPr/>
          <p:nvPr/>
        </p:nvSpPr>
        <p:spPr>
          <a:xfrm>
            <a:off x="1530906" y="4613791"/>
            <a:ext cx="3000137"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Language Specification</a:t>
            </a:r>
            <a:endParaRPr lang="en-US" sz="2200" dirty="0"/>
          </a:p>
        </p:txBody>
      </p:sp>
      <p:sp>
        <p:nvSpPr>
          <p:cNvPr id="7" name="Text 3"/>
          <p:cNvSpPr/>
          <p:nvPr/>
        </p:nvSpPr>
        <p:spPr>
          <a:xfrm>
            <a:off x="1530906" y="5104209"/>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The lang="en" attribute in the &lt;html&gt; tag specifies that the document's content is in English.</a:t>
            </a:r>
            <a:endParaRPr lang="en-US" sz="1750" dirty="0"/>
          </a:p>
        </p:txBody>
      </p:sp>
      <p:sp>
        <p:nvSpPr>
          <p:cNvPr id="8" name="Shape 4"/>
          <p:cNvSpPr/>
          <p:nvPr/>
        </p:nvSpPr>
        <p:spPr>
          <a:xfrm>
            <a:off x="7457003" y="4535924"/>
            <a:ext cx="510302" cy="510302"/>
          </a:xfrm>
          <a:prstGeom prst="roundRect">
            <a:avLst>
              <a:gd name="adj" fmla="val 6667"/>
            </a:avLst>
          </a:prstGeom>
          <a:solidFill>
            <a:srgbClr val="484B51"/>
          </a:solidFill>
          <a:ln/>
        </p:spPr>
        <p:txBody>
          <a:bodyPr/>
          <a:lstStyle/>
          <a:p>
            <a:endParaRPr lang="en-NZ"/>
          </a:p>
        </p:txBody>
      </p:sp>
      <p:pic>
        <p:nvPicPr>
          <p:cNvPr id="9" name="Image 2" descr="preencoded.png"/>
          <p:cNvPicPr>
            <a:picLocks noChangeAspect="1"/>
          </p:cNvPicPr>
          <p:nvPr/>
        </p:nvPicPr>
        <p:blipFill>
          <a:blip r:embed="rId5"/>
          <a:stretch>
            <a:fillRect/>
          </a:stretch>
        </p:blipFill>
        <p:spPr>
          <a:xfrm>
            <a:off x="7542074" y="4578429"/>
            <a:ext cx="340162" cy="425291"/>
          </a:xfrm>
          <a:prstGeom prst="rect">
            <a:avLst/>
          </a:prstGeom>
        </p:spPr>
      </p:pic>
      <p:sp>
        <p:nvSpPr>
          <p:cNvPr id="10" name="Text 5"/>
          <p:cNvSpPr/>
          <p:nvPr/>
        </p:nvSpPr>
        <p:spPr>
          <a:xfrm>
            <a:off x="8194119" y="4613791"/>
            <a:ext cx="3579614"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Search Engine Optimization</a:t>
            </a:r>
            <a:endParaRPr lang="en-US" sz="2200" dirty="0"/>
          </a:p>
        </p:txBody>
      </p:sp>
      <p:sp>
        <p:nvSpPr>
          <p:cNvPr id="11" name="Text 6"/>
          <p:cNvSpPr/>
          <p:nvPr/>
        </p:nvSpPr>
        <p:spPr>
          <a:xfrm>
            <a:off x="8194119" y="5104209"/>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Helps search engines properly index your content based on language, improving search results.</a:t>
            </a:r>
            <a:endParaRPr lang="en-US" sz="1750" dirty="0"/>
          </a:p>
        </p:txBody>
      </p:sp>
      <p:sp>
        <p:nvSpPr>
          <p:cNvPr id="12" name="Shape 7"/>
          <p:cNvSpPr/>
          <p:nvPr/>
        </p:nvSpPr>
        <p:spPr>
          <a:xfrm>
            <a:off x="793790" y="6283643"/>
            <a:ext cx="510302" cy="510302"/>
          </a:xfrm>
          <a:prstGeom prst="roundRect">
            <a:avLst>
              <a:gd name="adj" fmla="val 6667"/>
            </a:avLst>
          </a:prstGeom>
          <a:solidFill>
            <a:srgbClr val="484B51"/>
          </a:solidFill>
          <a:ln/>
        </p:spPr>
        <p:txBody>
          <a:bodyPr/>
          <a:lstStyle/>
          <a:p>
            <a:endParaRPr lang="en-NZ"/>
          </a:p>
        </p:txBody>
      </p:sp>
      <p:pic>
        <p:nvPicPr>
          <p:cNvPr id="13" name="Image 3" descr="preencoded.png"/>
          <p:cNvPicPr>
            <a:picLocks noChangeAspect="1"/>
          </p:cNvPicPr>
          <p:nvPr/>
        </p:nvPicPr>
        <p:blipFill>
          <a:blip r:embed="rId6"/>
          <a:stretch>
            <a:fillRect/>
          </a:stretch>
        </p:blipFill>
        <p:spPr>
          <a:xfrm>
            <a:off x="878860" y="6326148"/>
            <a:ext cx="340162" cy="425291"/>
          </a:xfrm>
          <a:prstGeom prst="rect">
            <a:avLst/>
          </a:prstGeom>
        </p:spPr>
      </p:pic>
      <p:sp>
        <p:nvSpPr>
          <p:cNvPr id="14" name="Text 8"/>
          <p:cNvSpPr/>
          <p:nvPr/>
        </p:nvSpPr>
        <p:spPr>
          <a:xfrm>
            <a:off x="1530906" y="63615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Accessibility Benefits</a:t>
            </a:r>
            <a:endParaRPr lang="en-US" sz="2200" dirty="0"/>
          </a:p>
        </p:txBody>
      </p:sp>
      <p:sp>
        <p:nvSpPr>
          <p:cNvPr id="15" name="Text 9"/>
          <p:cNvSpPr/>
          <p:nvPr/>
        </p:nvSpPr>
        <p:spPr>
          <a:xfrm>
            <a:off x="1530906" y="6851928"/>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Enables screen readers to use the correct pronunciation and accent when reading the content aloud.</a:t>
            </a:r>
            <a:endParaRPr lang="en-US" sz="1750" dirty="0"/>
          </a:p>
        </p:txBody>
      </p:sp>
      <p:sp>
        <p:nvSpPr>
          <p:cNvPr id="16" name="Shape 10"/>
          <p:cNvSpPr/>
          <p:nvPr/>
        </p:nvSpPr>
        <p:spPr>
          <a:xfrm>
            <a:off x="7457003" y="6283643"/>
            <a:ext cx="510302" cy="510302"/>
          </a:xfrm>
          <a:prstGeom prst="roundRect">
            <a:avLst>
              <a:gd name="adj" fmla="val 6667"/>
            </a:avLst>
          </a:prstGeom>
          <a:solidFill>
            <a:srgbClr val="484B51"/>
          </a:solidFill>
          <a:ln/>
        </p:spPr>
        <p:txBody>
          <a:bodyPr/>
          <a:lstStyle/>
          <a:p>
            <a:endParaRPr lang="en-NZ"/>
          </a:p>
        </p:txBody>
      </p:sp>
      <p:pic>
        <p:nvPicPr>
          <p:cNvPr id="17" name="Image 4" descr="preencoded.png"/>
          <p:cNvPicPr>
            <a:picLocks noChangeAspect="1"/>
          </p:cNvPicPr>
          <p:nvPr/>
        </p:nvPicPr>
        <p:blipFill>
          <a:blip r:embed="rId7"/>
          <a:stretch>
            <a:fillRect/>
          </a:stretch>
        </p:blipFill>
        <p:spPr>
          <a:xfrm>
            <a:off x="7542074" y="6326148"/>
            <a:ext cx="340162" cy="425291"/>
          </a:xfrm>
          <a:prstGeom prst="rect">
            <a:avLst/>
          </a:prstGeom>
        </p:spPr>
      </p:pic>
      <p:sp>
        <p:nvSpPr>
          <p:cNvPr id="18" name="Text 11"/>
          <p:cNvSpPr/>
          <p:nvPr/>
        </p:nvSpPr>
        <p:spPr>
          <a:xfrm>
            <a:off x="8194119" y="63615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Translation Tools</a:t>
            </a:r>
            <a:endParaRPr lang="en-US" sz="2200" dirty="0"/>
          </a:p>
        </p:txBody>
      </p:sp>
      <p:sp>
        <p:nvSpPr>
          <p:cNvPr id="19" name="Text 12"/>
          <p:cNvSpPr/>
          <p:nvPr/>
        </p:nvSpPr>
        <p:spPr>
          <a:xfrm>
            <a:off x="8194119" y="6851928"/>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Assists translation tools in identifying the original language of the document for accurate translations.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TotalTime>
  <Words>3525</Words>
  <Application>Microsoft Office PowerPoint</Application>
  <PresentationFormat>Custom</PresentationFormat>
  <Paragraphs>383</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Roboto Bold</vt:lpstr>
      <vt:lpstr>Arial</vt:lpstr>
      <vt:lpstr>Roboto Medium</vt:lpstr>
      <vt:lpstr>Consolas</vt:lpstr>
      <vt:lpstr>Roboto</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Liang Wang</cp:lastModifiedBy>
  <cp:revision>2</cp:revision>
  <dcterms:created xsi:type="dcterms:W3CDTF">2025-05-12T10:19:42Z</dcterms:created>
  <dcterms:modified xsi:type="dcterms:W3CDTF">2025-05-12T12:11:07Z</dcterms:modified>
</cp:coreProperties>
</file>